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597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38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12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16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95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40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3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1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8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96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10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4AB15-5D2A-4FE4-BAFB-28D646806FE6}" type="datetimeFigureOut">
              <a:rPr lang="ru-RU" smtClean="0"/>
              <a:t>17.04.2019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5BF7-6A67-4436-803A-EA8E0D337E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227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2736303"/>
          </a:xfrm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b="1" dirty="0"/>
              <a:t>Правовая традиция: эволюция доктринальных подходов и особенности формирования в России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Д.А. </a:t>
            </a:r>
            <a:r>
              <a:rPr lang="ru-RU" dirty="0" err="1" smtClean="0">
                <a:solidFill>
                  <a:schemeClr val="tx1"/>
                </a:solidFill>
              </a:rPr>
              <a:t>Пашенцев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Доктор юридических наук, профессор, Почетный работник высшего профессионального образования РФ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38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Признаки правовой традиции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dirty="0"/>
              <a:t>Система источников права и иерархия этих источников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Соотношение писаного закона и юридической практики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Роль и авторитет судебной власти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Отношение населения, а также правящих элит к праву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Соотношение права и морали в правосознании населения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Доминирующая религия. Влияние религии на развитие права</a:t>
            </a:r>
            <a:r>
              <a:rPr lang="ru-RU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Соотношение государства и права (уровень этатизма</a:t>
            </a:r>
            <a:r>
              <a:rPr lang="ru-RU" dirty="0" smtClean="0"/>
              <a:t>).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dirty="0"/>
              <a:t>Наличие и особенности национальной системы юридического образования.</a:t>
            </a:r>
          </a:p>
          <a:p>
            <a:pPr marL="0" indent="0">
              <a:lnSpc>
                <a:spcPct val="12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25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Особенности правовой традиции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правовая </a:t>
            </a:r>
            <a:r>
              <a:rPr lang="ru-RU" dirty="0"/>
              <a:t>традиция в значительной степени иррациональна, поэтому не может исследоваться исключительно в рамках материалистической методологии;  </a:t>
            </a:r>
          </a:p>
          <a:p>
            <a:r>
              <a:rPr lang="ru-RU" dirty="0" smtClean="0"/>
              <a:t>правовая </a:t>
            </a:r>
            <a:r>
              <a:rPr lang="ru-RU" dirty="0"/>
              <a:t>традиция неразрывно связана с субъектом права, который своими действиями воплощает нормы права в жизнь</a:t>
            </a:r>
            <a:r>
              <a:rPr lang="ru-RU" dirty="0" smtClean="0"/>
              <a:t>;</a:t>
            </a:r>
          </a:p>
          <a:p>
            <a:r>
              <a:rPr lang="ru-RU" dirty="0"/>
              <a:t>формирование правовой традиции происходит за счет массовой практики по воспроизводству определенных юридически значимых действий;</a:t>
            </a:r>
          </a:p>
          <a:p>
            <a:r>
              <a:rPr lang="ru-RU" dirty="0" smtClean="0"/>
              <a:t>правовая </a:t>
            </a:r>
            <a:r>
              <a:rPr lang="ru-RU" dirty="0"/>
              <a:t>традиция всегда несет в себе определенный ценностный заряд, она связана с поддержанием тех или иных правовых ценностей;</a:t>
            </a:r>
          </a:p>
          <a:p>
            <a:r>
              <a:rPr lang="ru-RU" dirty="0" smtClean="0"/>
              <a:t>- </a:t>
            </a:r>
            <a:r>
              <a:rPr lang="ru-RU" dirty="0"/>
              <a:t>правовая традиция диалогична, она существует только потому, что есть иные, отличные от нее традиции.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48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29614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4000" dirty="0" smtClean="0"/>
              <a:t>Академик Степин о двух типах цивилизации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Техногенная цивилизация </a:t>
            </a:r>
            <a:r>
              <a:rPr lang="ru-RU" dirty="0" smtClean="0"/>
              <a:t>– динамичная смена видов деятельности, моделей поведения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 smtClean="0"/>
              <a:t>Традиционалистская цивилизация – </a:t>
            </a:r>
            <a:r>
              <a:rPr lang="ru-RU" dirty="0" smtClean="0"/>
              <a:t>в традиционном обществе </a:t>
            </a:r>
          </a:p>
          <a:p>
            <a:pPr marL="0" indent="0">
              <a:buNone/>
            </a:pPr>
            <a:r>
              <a:rPr lang="ru-RU" dirty="0" smtClean="0"/>
              <a:t> виды </a:t>
            </a:r>
            <a:r>
              <a:rPr lang="ru-RU" dirty="0"/>
              <a:t>деятельности, их средства и цели меняются очень медленно, иногда воспроизводясь на протяжении </a:t>
            </a:r>
            <a:r>
              <a:rPr lang="ru-RU" dirty="0" smtClean="0"/>
              <a:t>веков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49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российской правовой традиции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err="1" smtClean="0"/>
              <a:t>Этикоцентричность</a:t>
            </a:r>
            <a:r>
              <a:rPr lang="ru-RU" dirty="0" smtClean="0"/>
              <a:t> и негативное отношение к праву;</a:t>
            </a:r>
          </a:p>
          <a:p>
            <a:pPr marL="0" indent="0">
              <a:buNone/>
            </a:pPr>
            <a:r>
              <a:rPr lang="ru-RU" dirty="0" smtClean="0"/>
              <a:t>Роль религии;</a:t>
            </a:r>
          </a:p>
          <a:p>
            <a:pPr marL="0" indent="0">
              <a:buNone/>
            </a:pPr>
            <a:r>
              <a:rPr lang="ru-RU" dirty="0" smtClean="0"/>
              <a:t>Доминирование публичного права над частным, интересов государства и коллектива над интересами личности;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Тяготение к систематизации и кодификации;</a:t>
            </a:r>
          </a:p>
          <a:p>
            <a:pPr marL="0" indent="0">
              <a:buNone/>
            </a:pPr>
            <a:r>
              <a:rPr lang="ru-RU" dirty="0" smtClean="0"/>
              <a:t>Широкое использование зарубежного законодательного опыта и т.д.</a:t>
            </a:r>
          </a:p>
        </p:txBody>
      </p:sp>
    </p:spTree>
    <p:extLst>
      <p:ext uri="{BB962C8B-B14F-4D97-AF65-F5344CB8AC3E}">
        <p14:creationId xmlns:p14="http://schemas.microsoft.com/office/powerpoint/2010/main" val="386842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Перспективы исследований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1) Законотворческая традиция (Российская империя и СССР);</a:t>
            </a:r>
          </a:p>
          <a:p>
            <a:pPr marL="0" indent="0">
              <a:buNone/>
            </a:pPr>
            <a:r>
              <a:rPr lang="ru-RU" dirty="0" smtClean="0"/>
              <a:t>2) Отраслевые традиции: уголовно-правовая традиция; гражданско-правовая традиция; финансово-правовая традиция и т.д.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049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ДОКТРИНАЛЬНЫЕ ПОДХОДЫ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dirty="0" smtClean="0"/>
              <a:t>                               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355976" y="1600201"/>
            <a:ext cx="4330824" cy="4205064"/>
          </a:xfrm>
        </p:spPr>
        <p:txBody>
          <a:bodyPr>
            <a:normAutofit/>
          </a:bodyPr>
          <a:lstStyle/>
          <a:p>
            <a:r>
              <a:rPr lang="ru-RU" sz="3000" dirty="0" smtClean="0"/>
              <a:t>«Правовые </a:t>
            </a:r>
            <a:r>
              <a:rPr lang="ru-RU" sz="3000" dirty="0"/>
              <a:t>институты, ценности и </a:t>
            </a:r>
            <a:r>
              <a:rPr lang="ru-RU" sz="3000" dirty="0" smtClean="0"/>
              <a:t>понятия </a:t>
            </a:r>
            <a:r>
              <a:rPr lang="ru-RU" sz="3000" dirty="0"/>
              <a:t>веками сознательно передавались из поколения в поколение, и так из </a:t>
            </a:r>
            <a:r>
              <a:rPr lang="ru-RU" sz="3000" dirty="0" smtClean="0"/>
              <a:t>них </a:t>
            </a:r>
            <a:r>
              <a:rPr lang="ru-RU" sz="3000" dirty="0"/>
              <a:t>получилась «традиция»</a:t>
            </a:r>
          </a:p>
        </p:txBody>
      </p:sp>
      <p:pic>
        <p:nvPicPr>
          <p:cNvPr id="1026" name="Picture 2" descr="C:\Users\теория8\Downloads\Берман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628800"/>
            <a:ext cx="3168352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5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ДОКТРИНАЛЬНЫЕ ПОДХОДЫ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3200" dirty="0" err="1"/>
              <a:t>Glenn</a:t>
            </a:r>
            <a:r>
              <a:rPr lang="ru-RU" sz="3200" dirty="0"/>
              <a:t> P. </a:t>
            </a:r>
            <a:r>
              <a:rPr lang="ru-RU" sz="3200" dirty="0" err="1"/>
              <a:t>La</a:t>
            </a:r>
            <a:r>
              <a:rPr lang="ru-RU" sz="3200" dirty="0"/>
              <a:t> </a:t>
            </a:r>
            <a:r>
              <a:rPr lang="ru-RU" sz="3200" dirty="0" err="1"/>
              <a:t>tradition</a:t>
            </a:r>
            <a:r>
              <a:rPr lang="ru-RU" sz="3200" dirty="0"/>
              <a:t> </a:t>
            </a:r>
            <a:r>
              <a:rPr lang="ru-RU" sz="3200" dirty="0" err="1"/>
              <a:t>juridique</a:t>
            </a:r>
            <a:r>
              <a:rPr lang="ru-RU" sz="3200" dirty="0"/>
              <a:t> </a:t>
            </a:r>
            <a:r>
              <a:rPr lang="ru-RU" sz="3200" dirty="0" err="1"/>
              <a:t>nationale</a:t>
            </a:r>
            <a:r>
              <a:rPr lang="ru-RU" sz="3200" dirty="0"/>
              <a:t> </a:t>
            </a:r>
            <a:endParaRPr lang="ru-RU" sz="3200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«Традиция </a:t>
            </a:r>
            <a:r>
              <a:rPr lang="ru-RU" sz="3200" dirty="0"/>
              <a:t>– это сложившиеся с годами принципы построения какой-либо социальной системы, в том числе, и системы </a:t>
            </a:r>
            <a:r>
              <a:rPr lang="ru-RU" sz="3200" dirty="0" smtClean="0"/>
              <a:t>права»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826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ДОКТРИНАЛЬНЫЕ ПОДХОДЫ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77 статей</a:t>
            </a:r>
          </a:p>
          <a:p>
            <a:r>
              <a:rPr lang="ru-RU" dirty="0" smtClean="0"/>
              <a:t>Правовая традиция упоминается в 18</a:t>
            </a:r>
          </a:p>
          <a:p>
            <a:r>
              <a:rPr lang="ru-RU" dirty="0" smtClean="0"/>
              <a:t>Позиции:</a:t>
            </a:r>
          </a:p>
          <a:p>
            <a:r>
              <a:rPr lang="ru-RU" dirty="0" smtClean="0"/>
              <a:t>1)традицией является сама история права;</a:t>
            </a:r>
          </a:p>
          <a:p>
            <a:r>
              <a:rPr lang="ru-RU" dirty="0" smtClean="0"/>
              <a:t>2)традиция – то, что сформировалось во времени;</a:t>
            </a:r>
          </a:p>
          <a:p>
            <a:r>
              <a:rPr lang="ru-RU" dirty="0" smtClean="0"/>
              <a:t>3)традиция – это правовые обычаи.</a:t>
            </a:r>
          </a:p>
          <a:p>
            <a:endParaRPr lang="ru-RU" dirty="0"/>
          </a:p>
        </p:txBody>
      </p:sp>
      <p:pic>
        <p:nvPicPr>
          <p:cNvPr id="2050" name="Picture 2" descr="C:\Users\теория8\Pictures\IMG_20190414_18021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264" y="1600200"/>
            <a:ext cx="33944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578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ДОКТРИНАЛЬНЫЕ ПОДХОДЫ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правовая традиция – это исторически сложившаяся и развивающаяся совокупность принципов построения правовой системы, которая выражается в нормах, правовых обычаях, понятиях, ценностях и </a:t>
            </a:r>
            <a:r>
              <a:rPr lang="ru-RU" dirty="0" smtClean="0"/>
              <a:t>представлениях, и формируется повседневными действиями субъектов права</a:t>
            </a:r>
            <a:endParaRPr lang="ru-RU" dirty="0"/>
          </a:p>
        </p:txBody>
      </p:sp>
      <p:pic>
        <p:nvPicPr>
          <p:cNvPr id="3074" name="Picture 2" descr="C:\Users\теория8\Pictures\IMG_20190415_19323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3528392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66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4800" dirty="0" smtClean="0"/>
              <a:t>методология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Конструктивизм – правовая реальность конструируется повседневными действиями субъектов права</a:t>
            </a:r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Антропоцентризм – субъект права есть центр правовой системы и носитель правовой традиции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3093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01622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dirty="0" smtClean="0"/>
              <a:t>Теория социальных эстафет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584776" cy="2857872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Постоянное следование образцам создает социальную эстафету, которая обеспечивает передачу социально значимой информации между поколениями.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Модель правовой культуры также формируется по заданным образцам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1357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160239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правовая традиция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600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правовая традиция - господствующая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обществе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точка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зрения на право, а также условия и особенности воспроизводства этой точки зрения в юридической теории и практике</a:t>
            </a:r>
          </a:p>
        </p:txBody>
      </p:sp>
    </p:spTree>
    <p:extLst>
      <p:ext uri="{BB962C8B-B14F-4D97-AF65-F5344CB8AC3E}">
        <p14:creationId xmlns:p14="http://schemas.microsoft.com/office/powerpoint/2010/main" val="162594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Факторы формирования правовой традиции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Географическое положение страны, природно-климатические условия.</a:t>
            </a:r>
          </a:p>
          <a:p>
            <a:pPr lvl="0"/>
            <a:r>
              <a:rPr lang="ru-RU" dirty="0"/>
              <a:t>Население, его численность, плотность и национальный состав.</a:t>
            </a:r>
          </a:p>
          <a:p>
            <a:pPr lvl="0"/>
            <a:r>
              <a:rPr lang="ru-RU" dirty="0"/>
              <a:t>Историческая судьба страны и ее народа.</a:t>
            </a:r>
          </a:p>
          <a:p>
            <a:pPr lvl="0"/>
            <a:r>
              <a:rPr lang="ru-RU" dirty="0"/>
              <a:t>Условия </a:t>
            </a:r>
            <a:r>
              <a:rPr lang="ru-RU" dirty="0" err="1"/>
              <a:t>рецепирования</a:t>
            </a:r>
            <a:r>
              <a:rPr lang="ru-RU" dirty="0"/>
              <a:t> зарубежного законодательства.</a:t>
            </a:r>
          </a:p>
          <a:p>
            <a:pPr lvl="0"/>
            <a:r>
              <a:rPr lang="ru-RU" dirty="0"/>
              <a:t>Господствующая религия.</a:t>
            </a:r>
          </a:p>
          <a:p>
            <a:r>
              <a:rPr lang="ru-RU" dirty="0"/>
              <a:t>Язык как средство восприятия и одновременно конструирования социальной действительности.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12747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539</Words>
  <Application>Microsoft Office PowerPoint</Application>
  <PresentationFormat>Экран (4:3)</PresentationFormat>
  <Paragraphs>61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Правовая традиция: эволюция доктринальных подходов и особенности формирования в России </vt:lpstr>
      <vt:lpstr>ДОКТРИНАЛЬНЫЕ ПОДХОДЫ</vt:lpstr>
      <vt:lpstr>ДОКТРИНАЛЬНЫЕ ПОДХОДЫ</vt:lpstr>
      <vt:lpstr>ДОКТРИНАЛЬНЫЕ ПОДХОДЫ</vt:lpstr>
      <vt:lpstr>ДОКТРИНАЛЬНЫЕ ПОДХОДЫ</vt:lpstr>
      <vt:lpstr>методология</vt:lpstr>
      <vt:lpstr>Теория социальных эстафет</vt:lpstr>
      <vt:lpstr>правовая традиция</vt:lpstr>
      <vt:lpstr>Факторы формирования правовой традиции</vt:lpstr>
      <vt:lpstr>Признаки правовой традиции</vt:lpstr>
      <vt:lpstr>Особенности правовой традиции</vt:lpstr>
      <vt:lpstr>Академик Степин о двух типах цивилизации </vt:lpstr>
      <vt:lpstr>Особенности российской правовой традиции</vt:lpstr>
      <vt:lpstr>Перспективы исследований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отд. теории 8</dc:creator>
  <cp:lastModifiedBy>Волкова Наталья Сергеевна</cp:lastModifiedBy>
  <cp:revision>17</cp:revision>
  <cp:lastPrinted>2019-04-16T13:41:43Z</cp:lastPrinted>
  <dcterms:created xsi:type="dcterms:W3CDTF">2019-04-15T07:24:29Z</dcterms:created>
  <dcterms:modified xsi:type="dcterms:W3CDTF">2019-04-17T11:48:45Z</dcterms:modified>
</cp:coreProperties>
</file>