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9" r:id="rId4"/>
    <p:sldId id="258" r:id="rId5"/>
    <p:sldId id="264" r:id="rId6"/>
    <p:sldId id="268" r:id="rId7"/>
    <p:sldId id="269" r:id="rId8"/>
    <p:sldId id="267" r:id="rId9"/>
    <p:sldId id="266" r:id="rId10"/>
    <p:sldId id="261" r:id="rId11"/>
    <p:sldId id="263" r:id="rId12"/>
    <p:sldId id="260" r:id="rId13"/>
    <p:sldId id="270" r:id="rId14"/>
    <p:sldId id="272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06BA"/>
    <a:srgbClr val="A8FC10"/>
    <a:srgbClr val="333300"/>
    <a:srgbClr val="AC2A14"/>
    <a:srgbClr val="EBFC10"/>
    <a:srgbClr val="14D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8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6AC2F-71D7-4B14-9736-8C2998F3D7BB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2EA6E-27E4-4B1A-9A83-AF6AF48D8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074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0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36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98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80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95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80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13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02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99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5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5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54AD0-0EFA-4989-A125-0A0BFE3E3FE7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42FD-3DA0-4F1D-8DA2-D1931730E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94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946647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Право стратегического планирования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 lnSpcReduction="10000"/>
          </a:bodyPr>
          <a:lstStyle/>
          <a:p>
            <a:r>
              <a:rPr lang="ru-RU" sz="2800" dirty="0" err="1">
                <a:solidFill>
                  <a:schemeClr val="tx1"/>
                </a:solidFill>
              </a:rPr>
              <a:t>Д.ю.н</a:t>
            </a:r>
            <a:r>
              <a:rPr lang="ru-RU" sz="2800" dirty="0">
                <a:solidFill>
                  <a:schemeClr val="tx1"/>
                </a:solidFill>
              </a:rPr>
              <a:t>., к.э.н. проф. </a:t>
            </a:r>
            <a:r>
              <a:rPr lang="ru-RU" sz="2800" dirty="0" err="1">
                <a:solidFill>
                  <a:schemeClr val="tx1"/>
                </a:solidFill>
              </a:rPr>
              <a:t>Н.М.Казанцев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Доклад на Ученом Совете 18 сентября 2019 года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620688"/>
            <a:ext cx="640871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Институт законодательства и сравнительного правоведения при Правительстве РФ</a:t>
            </a:r>
          </a:p>
        </p:txBody>
      </p:sp>
    </p:spTree>
    <p:extLst>
      <p:ext uri="{BB962C8B-B14F-4D97-AF65-F5344CB8AC3E}">
        <p14:creationId xmlns:p14="http://schemas.microsoft.com/office/powerpoint/2010/main" val="355878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Субъекты планирования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322712" cy="3628999"/>
          </a:xfrm>
        </p:spPr>
        <p:txBody>
          <a:bodyPr/>
          <a:lstStyle/>
          <a:p>
            <a:r>
              <a:rPr lang="ru-RU" dirty="0"/>
              <a:t>социально-экономического:</a:t>
            </a:r>
          </a:p>
          <a:p>
            <a:endParaRPr lang="ru-RU" dirty="0"/>
          </a:p>
          <a:p>
            <a:r>
              <a:rPr lang="ru-RU" dirty="0"/>
              <a:t>Личности, домохозяйства,</a:t>
            </a:r>
          </a:p>
          <a:p>
            <a:r>
              <a:rPr lang="ru-RU" dirty="0"/>
              <a:t>Компании, </a:t>
            </a:r>
          </a:p>
          <a:p>
            <a:r>
              <a:rPr lang="ru-RU" dirty="0"/>
              <a:t>Государство,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24128" y="1600200"/>
            <a:ext cx="3096344" cy="4525963"/>
          </a:xfrm>
        </p:spPr>
        <p:txBody>
          <a:bodyPr/>
          <a:lstStyle/>
          <a:p>
            <a:r>
              <a:rPr lang="ru-RU" dirty="0"/>
              <a:t>Стратегического:</a:t>
            </a:r>
          </a:p>
          <a:p>
            <a:pPr lvl="1"/>
            <a:r>
              <a:rPr lang="ru-RU" dirty="0"/>
              <a:t>государство,</a:t>
            </a:r>
          </a:p>
          <a:p>
            <a:pPr lvl="1"/>
            <a:r>
              <a:rPr lang="ru-RU" dirty="0"/>
              <a:t>компании, </a:t>
            </a:r>
          </a:p>
          <a:p>
            <a:pPr lvl="1"/>
            <a:r>
              <a:rPr lang="ru-RU" dirty="0"/>
              <a:t>домохозяйства,</a:t>
            </a:r>
          </a:p>
          <a:p>
            <a:pPr lvl="1"/>
            <a:r>
              <a:rPr lang="ru-RU" dirty="0"/>
              <a:t>Личности</a:t>
            </a:r>
          </a:p>
          <a:p>
            <a:pPr lvl="1"/>
            <a:endParaRPr lang="ru-RU" dirty="0"/>
          </a:p>
          <a:p>
            <a:endParaRPr lang="ru-RU" dirty="0"/>
          </a:p>
        </p:txBody>
      </p:sp>
      <p:sp>
        <p:nvSpPr>
          <p:cNvPr id="12" name="Развернутая стрелка 11"/>
          <p:cNvSpPr/>
          <p:nvPr/>
        </p:nvSpPr>
        <p:spPr>
          <a:xfrm>
            <a:off x="2771800" y="1196752"/>
            <a:ext cx="4536504" cy="72008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Развернутая стрелка 12"/>
          <p:cNvSpPr/>
          <p:nvPr/>
        </p:nvSpPr>
        <p:spPr>
          <a:xfrm rot="10800000">
            <a:off x="2411760" y="5085184"/>
            <a:ext cx="5112568" cy="93610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19872" y="4077072"/>
            <a:ext cx="3384376" cy="14761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2006BA"/>
                </a:solidFill>
              </a:rPr>
              <a:t>Примеры: решение Совета 200 при Императоре  </a:t>
            </a:r>
            <a:r>
              <a:rPr lang="ru-RU" dirty="0" smtClean="0">
                <a:solidFill>
                  <a:srgbClr val="2006BA"/>
                </a:solidFill>
              </a:rPr>
              <a:t>Японии  </a:t>
            </a:r>
            <a:r>
              <a:rPr lang="ru-RU" dirty="0">
                <a:solidFill>
                  <a:srgbClr val="2006BA"/>
                </a:solidFill>
              </a:rPr>
              <a:t>о причине </a:t>
            </a:r>
            <a:r>
              <a:rPr lang="ru-RU" dirty="0" smtClean="0">
                <a:solidFill>
                  <a:srgbClr val="2006BA"/>
                </a:solidFill>
              </a:rPr>
              <a:t>неисполнения  </a:t>
            </a:r>
            <a:r>
              <a:rPr lang="ru-RU" dirty="0">
                <a:solidFill>
                  <a:srgbClr val="2006BA"/>
                </a:solidFill>
              </a:rPr>
              <a:t>госпрограмм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2153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стратегий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Общенациональные общей юрисдикции</a:t>
            </a:r>
          </a:p>
          <a:p>
            <a:pPr lvl="1"/>
            <a:r>
              <a:rPr lang="ru-RU" dirty="0"/>
              <a:t>Социально-экономического развития</a:t>
            </a:r>
          </a:p>
          <a:p>
            <a:pPr lvl="1"/>
            <a:r>
              <a:rPr lang="ru-RU" dirty="0"/>
              <a:t>Научно-технологического развития</a:t>
            </a:r>
          </a:p>
          <a:p>
            <a:pPr lvl="1"/>
            <a:r>
              <a:rPr lang="ru-RU" dirty="0"/>
              <a:t>Пространственного развития</a:t>
            </a:r>
          </a:p>
          <a:p>
            <a:pPr lvl="1"/>
            <a:r>
              <a:rPr lang="ru-RU" dirty="0"/>
              <a:t>Развития макрорегионов</a:t>
            </a:r>
          </a:p>
          <a:p>
            <a:pPr lvl="1"/>
            <a:r>
              <a:rPr lang="ru-RU" dirty="0"/>
              <a:t>Национальной безопасности,</a:t>
            </a:r>
          </a:p>
          <a:p>
            <a:pPr lvl="1"/>
            <a:r>
              <a:rPr lang="ru-RU" dirty="0"/>
              <a:t>Отраслевые стратегии</a:t>
            </a:r>
          </a:p>
          <a:p>
            <a:pPr lvl="1"/>
            <a:r>
              <a:rPr lang="ru-RU" dirty="0"/>
              <a:t>Государственные программы</a:t>
            </a:r>
          </a:p>
          <a:p>
            <a:pPr lvl="1"/>
            <a:r>
              <a:rPr lang="ru-RU" dirty="0"/>
              <a:t>Национальные проекты</a:t>
            </a:r>
          </a:p>
          <a:p>
            <a:pPr lvl="1"/>
            <a:endParaRPr lang="ru-RU" dirty="0"/>
          </a:p>
          <a:p>
            <a:r>
              <a:rPr lang="ru-RU" dirty="0"/>
              <a:t>Региональные</a:t>
            </a:r>
          </a:p>
          <a:p>
            <a:r>
              <a:rPr lang="ru-RU" dirty="0"/>
              <a:t>муниципальные</a:t>
            </a:r>
          </a:p>
        </p:txBody>
      </p:sp>
    </p:spTree>
    <p:extLst>
      <p:ext uri="{BB962C8B-B14F-4D97-AF65-F5344CB8AC3E}">
        <p14:creationId xmlns:p14="http://schemas.microsoft.com/office/powerpoint/2010/main" val="340799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816" y="202630"/>
            <a:ext cx="8229600" cy="778098"/>
          </a:xfrm>
        </p:spPr>
        <p:txBody>
          <a:bodyPr/>
          <a:lstStyle/>
          <a:p>
            <a:r>
              <a:rPr lang="ru-RU" dirty="0"/>
              <a:t>Составы стратегий и их </a:t>
            </a:r>
            <a:r>
              <a:rPr lang="ru-RU" dirty="0">
                <a:solidFill>
                  <a:srgbClr val="2006BA"/>
                </a:solidFill>
              </a:rPr>
              <a:t>пробелы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124744"/>
            <a:ext cx="2376264" cy="43204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дескриптивный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3826768" cy="4281339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2006BA"/>
                </a:solidFill>
              </a:rPr>
              <a:t>Диспозиция всех субъектов стратегической ситуации. Расстановка сил.</a:t>
            </a:r>
          </a:p>
          <a:p>
            <a:r>
              <a:rPr lang="ru-RU" dirty="0"/>
              <a:t>Риски, угрозы, возможности, цели, императивы: </a:t>
            </a:r>
          </a:p>
          <a:p>
            <a:pPr lvl="1"/>
            <a:r>
              <a:rPr lang="ru-RU" dirty="0">
                <a:solidFill>
                  <a:srgbClr val="2006BA"/>
                </a:solidFill>
              </a:rPr>
              <a:t>эмерджентные</a:t>
            </a:r>
            <a:r>
              <a:rPr lang="ru-RU" dirty="0"/>
              <a:t> и </a:t>
            </a:r>
          </a:p>
          <a:p>
            <a:pPr lvl="1"/>
            <a:r>
              <a:rPr lang="ru-RU" dirty="0"/>
              <a:t>перманентные</a:t>
            </a:r>
          </a:p>
          <a:p>
            <a:r>
              <a:rPr lang="ru-RU" dirty="0">
                <a:solidFill>
                  <a:srgbClr val="2006BA"/>
                </a:solidFill>
              </a:rPr>
              <a:t>Политические, экономические, </a:t>
            </a:r>
            <a:r>
              <a:rPr lang="ru-RU" dirty="0" err="1">
                <a:solidFill>
                  <a:srgbClr val="2006BA"/>
                </a:solidFill>
              </a:rPr>
              <a:t>инж</a:t>
            </a:r>
            <a:r>
              <a:rPr lang="ru-RU" dirty="0">
                <a:solidFill>
                  <a:srgbClr val="2006BA"/>
                </a:solidFill>
              </a:rPr>
              <a:t>.</a:t>
            </a:r>
            <a:r>
              <a:rPr lang="en-GB" dirty="0">
                <a:solidFill>
                  <a:srgbClr val="2006BA"/>
                </a:solidFill>
              </a:rPr>
              <a:t>-</a:t>
            </a:r>
            <a:r>
              <a:rPr lang="ru-RU" dirty="0">
                <a:solidFill>
                  <a:srgbClr val="2006BA"/>
                </a:solidFill>
              </a:rPr>
              <a:t>технические, оборонные </a:t>
            </a:r>
            <a:r>
              <a:rPr lang="ru-RU" b="1" dirty="0"/>
              <a:t>модальности</a:t>
            </a:r>
            <a:r>
              <a:rPr lang="ru-RU" dirty="0">
                <a:solidFill>
                  <a:srgbClr val="2006BA"/>
                </a:solidFill>
              </a:rPr>
              <a:t>: необходимо-возможно, разрешено-запрещено, эффективно-убыточно, целесообразно-безрезультатно, опасно- победоносно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92080" y="1124744"/>
            <a:ext cx="3609727" cy="432048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прескриптивный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60032" y="1844824"/>
            <a:ext cx="3826768" cy="4281339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2006BA"/>
                </a:solidFill>
              </a:rPr>
              <a:t>Бессубъектность</a:t>
            </a:r>
            <a:r>
              <a:rPr lang="ru-RU" dirty="0">
                <a:solidFill>
                  <a:srgbClr val="2006BA"/>
                </a:solidFill>
              </a:rPr>
              <a:t> рисков и угроз</a:t>
            </a:r>
          </a:p>
          <a:p>
            <a:r>
              <a:rPr lang="ru-RU" dirty="0">
                <a:solidFill>
                  <a:srgbClr val="2006BA"/>
                </a:solidFill>
              </a:rPr>
              <a:t>Подмена целей функциями</a:t>
            </a:r>
          </a:p>
          <a:p>
            <a:r>
              <a:rPr lang="ru-RU" dirty="0">
                <a:solidFill>
                  <a:srgbClr val="2006BA"/>
                </a:solidFill>
              </a:rPr>
              <a:t>Неопределенность в цикле: Действия- операции – процедуры – процессы</a:t>
            </a:r>
          </a:p>
          <a:p>
            <a:r>
              <a:rPr lang="ru-RU" dirty="0"/>
              <a:t>(Процесс пошел!- </a:t>
            </a:r>
            <a:r>
              <a:rPr lang="ru-RU" dirty="0" err="1"/>
              <a:t>М.С.Горбачев</a:t>
            </a:r>
            <a:r>
              <a:rPr lang="ru-RU" dirty="0"/>
              <a:t>)</a:t>
            </a:r>
          </a:p>
          <a:p>
            <a:r>
              <a:rPr lang="ru-RU" dirty="0">
                <a:solidFill>
                  <a:srgbClr val="2006BA"/>
                </a:solidFill>
              </a:rPr>
              <a:t>Генезис конкурентам состояний выбора в условиях </a:t>
            </a:r>
            <a:r>
              <a:rPr lang="ru-RU" dirty="0" err="1">
                <a:solidFill>
                  <a:srgbClr val="2006BA"/>
                </a:solidFill>
              </a:rPr>
              <a:t>эквифинальной</a:t>
            </a:r>
            <a:r>
              <a:rPr lang="ru-RU" dirty="0">
                <a:solidFill>
                  <a:srgbClr val="2006BA"/>
                </a:solidFill>
              </a:rPr>
              <a:t> </a:t>
            </a:r>
            <a:r>
              <a:rPr lang="ru-RU" dirty="0" err="1">
                <a:solidFill>
                  <a:srgbClr val="2006BA"/>
                </a:solidFill>
              </a:rPr>
              <a:t>эмерджентности</a:t>
            </a:r>
            <a:endParaRPr lang="ru-RU" dirty="0">
              <a:solidFill>
                <a:srgbClr val="2006BA"/>
              </a:solidFill>
            </a:endParaRPr>
          </a:p>
          <a:p>
            <a:r>
              <a:rPr lang="ru-RU" dirty="0">
                <a:solidFill>
                  <a:srgbClr val="2006BA"/>
                </a:solidFill>
              </a:rPr>
              <a:t>Коалиции с субъектами стратегической ситуации</a:t>
            </a:r>
            <a:endParaRPr lang="ru-RU" dirty="0"/>
          </a:p>
          <a:p>
            <a:endParaRPr lang="ru-RU" dirty="0"/>
          </a:p>
        </p:txBody>
      </p:sp>
      <p:sp>
        <p:nvSpPr>
          <p:cNvPr id="8" name="Arrow: Notched Right 7">
            <a:extLst>
              <a:ext uri="{FF2B5EF4-FFF2-40B4-BE49-F238E27FC236}">
                <a16:creationId xmlns:a16="http://schemas.microsoft.com/office/drawing/2014/main" xmlns="" id="{23F9EFB5-86EE-4C74-8653-0E5BC9C6C744}"/>
              </a:ext>
            </a:extLst>
          </p:cNvPr>
          <p:cNvSpPr/>
          <p:nvPr/>
        </p:nvSpPr>
        <p:spPr>
          <a:xfrm>
            <a:off x="3419872" y="1124744"/>
            <a:ext cx="1584176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626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600" dirty="0"/>
              <a:t>Стратегическая ситуация: идентификация и целевая диспозиция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2132856"/>
            <a:ext cx="4608512" cy="4464496"/>
          </a:xfrm>
          <a:ln w="57150">
            <a:solidFill>
              <a:srgbClr val="AC2A14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sz="2800" dirty="0">
                <a:solidFill>
                  <a:srgbClr val="2006BA"/>
                </a:solidFill>
              </a:rPr>
              <a:t>Началась эпоха </a:t>
            </a:r>
            <a:r>
              <a:rPr lang="ru-RU" sz="2800" dirty="0" err="1">
                <a:solidFill>
                  <a:srgbClr val="2006BA"/>
                </a:solidFill>
              </a:rPr>
              <a:t>гиперконкуренции</a:t>
            </a:r>
            <a:r>
              <a:rPr lang="ru-RU" sz="2800" dirty="0">
                <a:solidFill>
                  <a:srgbClr val="2006BA"/>
                </a:solidFill>
              </a:rPr>
              <a:t> наций посредством их государств, компаний и личностей  </a:t>
            </a:r>
          </a:p>
          <a:p>
            <a:endParaRPr lang="ru-RU" sz="2800" dirty="0">
              <a:solidFill>
                <a:srgbClr val="2006BA"/>
              </a:solidFill>
            </a:endParaRPr>
          </a:p>
          <a:p>
            <a:r>
              <a:rPr lang="ru-RU" sz="2800" dirty="0">
                <a:solidFill>
                  <a:srgbClr val="2006BA"/>
                </a:solidFill>
              </a:rPr>
              <a:t>Победить в борьбе за право устанавливать правила игры всем иным народам в интересах собственной нации  и наказания неподчиняющихся (по </a:t>
            </a:r>
            <a:r>
              <a:rPr lang="ru-RU" sz="2800" dirty="0" err="1">
                <a:solidFill>
                  <a:srgbClr val="2006BA"/>
                </a:solidFill>
              </a:rPr>
              <a:t>Р.Авени</a:t>
            </a:r>
            <a:r>
              <a:rPr lang="ru-RU" sz="2800" dirty="0">
                <a:solidFill>
                  <a:srgbClr val="2006BA"/>
                </a:solidFill>
              </a:rPr>
              <a:t>)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70035" y="1270245"/>
            <a:ext cx="3816424" cy="646587"/>
          </a:xfrm>
          <a:prstGeom prst="rect">
            <a:avLst/>
          </a:prstGeom>
          <a:solidFill>
            <a:srgbClr val="14DD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зарубежная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9006" y="1270245"/>
            <a:ext cx="3264922" cy="646587"/>
          </a:xfrm>
          <a:prstGeom prst="roundRect">
            <a:avLst/>
          </a:prstGeom>
          <a:solidFill>
            <a:srgbClr val="A8FC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отечественная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3255" y="2492896"/>
            <a:ext cx="3624962" cy="3744416"/>
          </a:xfrm>
          <a:prstGeom prst="roundRect">
            <a:avLst/>
          </a:prstGeom>
          <a:solidFill>
            <a:srgbClr val="EBFC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Введены антироссийские санкции</a:t>
            </a:r>
          </a:p>
          <a:p>
            <a:pPr algn="ctr"/>
            <a:endParaRPr lang="ru-RU" sz="2800" dirty="0">
              <a:solidFill>
                <a:schemeClr val="tx1"/>
              </a:solidFill>
            </a:endParaRP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Добиваться их отмены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xmlns="" id="{7E507D28-F26A-4460-80F5-A9530156C25B}"/>
              </a:ext>
            </a:extLst>
          </p:cNvPr>
          <p:cNvSpPr/>
          <p:nvPr/>
        </p:nvSpPr>
        <p:spPr>
          <a:xfrm>
            <a:off x="2195736" y="4365104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xmlns="" id="{2681E0F5-0E80-4144-9234-1B37185D59A0}"/>
              </a:ext>
            </a:extLst>
          </p:cNvPr>
          <p:cNvSpPr/>
          <p:nvPr/>
        </p:nvSpPr>
        <p:spPr>
          <a:xfrm>
            <a:off x="6142360" y="3501008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59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22B5BB-89F7-4C07-B6CA-2B620F8D0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2006BA"/>
                </a:solidFill>
                <a:latin typeface="Garamond" panose="02020404030301010803" pitchFamily="18" charset="0"/>
              </a:rPr>
              <a:t>Информационные методы в стратегии разгрома СССР</a:t>
            </a:r>
            <a:endParaRPr lang="en-GB" sz="2800" b="1" dirty="0">
              <a:solidFill>
                <a:srgbClr val="2006BA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63C336-4B7E-4640-972B-6B0880E7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4968" y="1042638"/>
            <a:ext cx="4040188" cy="639762"/>
          </a:xfrm>
        </p:spPr>
        <p:txBody>
          <a:bodyPr>
            <a:noAutofit/>
          </a:bodyPr>
          <a:lstStyle/>
          <a:p>
            <a:r>
              <a:rPr lang="ru-RU" sz="1800" dirty="0"/>
              <a:t>позитивные (возвышения и доминирования стратега) посредством использования</a:t>
            </a:r>
            <a:endParaRPr lang="en-GB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6A71BD-686D-40D2-A24C-5B768C617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581" y="1734271"/>
            <a:ext cx="4040188" cy="3912660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/>
              <a:t>методологий реалистического анализа</a:t>
            </a:r>
          </a:p>
          <a:p>
            <a:r>
              <a:rPr lang="ru-RU" sz="2000" dirty="0"/>
              <a:t>стратегического маневрирования ценностями и институтами права и государства</a:t>
            </a:r>
          </a:p>
          <a:p>
            <a:r>
              <a:rPr lang="ru-RU" sz="2000" dirty="0"/>
              <a:t>прагматического выдвижения и смены лидеров политики и гуманитарных наук</a:t>
            </a:r>
          </a:p>
          <a:p>
            <a:r>
              <a:rPr lang="ru-RU" sz="2000" b="1" dirty="0">
                <a:solidFill>
                  <a:srgbClr val="333300"/>
                </a:solidFill>
              </a:rPr>
              <a:t>непознаваемости при прозрачности и неизменности </a:t>
            </a:r>
            <a:r>
              <a:rPr lang="ru-RU" sz="2000" dirty="0"/>
              <a:t>процедур и методов функционирования институтов государства и управления компаний</a:t>
            </a:r>
          </a:p>
          <a:p>
            <a:r>
              <a:rPr lang="ru-RU" sz="2000" dirty="0"/>
              <a:t>институционального управления</a:t>
            </a:r>
          </a:p>
          <a:p>
            <a:endParaRPr lang="ru-RU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A012382-79BE-41BF-88A2-A26C848CF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60032" y="1055685"/>
            <a:ext cx="4041775" cy="633942"/>
          </a:xfrm>
        </p:spPr>
        <p:txBody>
          <a:bodyPr>
            <a:noAutofit/>
          </a:bodyPr>
          <a:lstStyle/>
          <a:p>
            <a:r>
              <a:rPr lang="ru-RU" sz="1800" dirty="0"/>
              <a:t>негативные (подрыва позиции конкурентов) посредством  убеждения конкурентов использовать</a:t>
            </a:r>
            <a:endParaRPr lang="en-GB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1F30F81-194F-48A8-BF68-3544E1783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1897" y="1712236"/>
            <a:ext cx="4041775" cy="3912660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/>
              <a:t>методологию идеологически-обусловленного анализа</a:t>
            </a:r>
          </a:p>
          <a:p>
            <a:r>
              <a:rPr lang="ru-RU" sz="2000" dirty="0"/>
              <a:t>ценностной тотемизм</a:t>
            </a:r>
          </a:p>
          <a:p>
            <a:r>
              <a:rPr lang="ru-RU" sz="2000" dirty="0"/>
              <a:t>институциональный фетишизм</a:t>
            </a:r>
          </a:p>
          <a:p>
            <a:r>
              <a:rPr lang="ru-RU" sz="2000" dirty="0"/>
              <a:t>вождизм, </a:t>
            </a:r>
            <a:r>
              <a:rPr lang="ru-RU" sz="2000" dirty="0" err="1"/>
              <a:t>однопартийность</a:t>
            </a:r>
            <a:endParaRPr lang="ru-RU" sz="2000" dirty="0"/>
          </a:p>
          <a:p>
            <a:r>
              <a:rPr lang="ru-RU" sz="2000" dirty="0"/>
              <a:t>фетишизация научных идей и концепций</a:t>
            </a:r>
          </a:p>
          <a:p>
            <a:r>
              <a:rPr lang="ru-RU" sz="2000" b="1" dirty="0">
                <a:solidFill>
                  <a:srgbClr val="2006BA"/>
                </a:solidFill>
              </a:rPr>
              <a:t>понятность при закрытости и </a:t>
            </a:r>
            <a:r>
              <a:rPr lang="ru-RU" sz="2000" b="1" dirty="0" err="1">
                <a:solidFill>
                  <a:srgbClr val="2006BA"/>
                </a:solidFill>
              </a:rPr>
              <a:t>манипулируемость</a:t>
            </a:r>
            <a:r>
              <a:rPr lang="ru-RU" sz="2000" b="1" dirty="0">
                <a:solidFill>
                  <a:srgbClr val="2006BA"/>
                </a:solidFill>
              </a:rPr>
              <a:t> </a:t>
            </a:r>
            <a:r>
              <a:rPr lang="ru-RU" sz="2000" dirty="0"/>
              <a:t>процедур и методов функционирования институтов государства и управления компаний</a:t>
            </a:r>
          </a:p>
          <a:p>
            <a:r>
              <a:rPr lang="ru-RU" sz="2000" dirty="0" err="1"/>
              <a:t>персоналистского</a:t>
            </a:r>
            <a:r>
              <a:rPr lang="ru-RU" sz="2000" dirty="0"/>
              <a:t> (ручного) управления</a:t>
            </a:r>
          </a:p>
          <a:p>
            <a:endParaRPr lang="ru-RU" dirty="0"/>
          </a:p>
          <a:p>
            <a:endParaRPr lang="en-GB" dirty="0"/>
          </a:p>
        </p:txBody>
      </p:sp>
      <p:sp>
        <p:nvSpPr>
          <p:cNvPr id="7" name="Arrow: Striped Right 6" descr="Законодательное обеспечение освоения позитивных и  преодоления негативных методов стратегирования&#10;">
            <a:extLst>
              <a:ext uri="{FF2B5EF4-FFF2-40B4-BE49-F238E27FC236}">
                <a16:creationId xmlns:a16="http://schemas.microsoft.com/office/drawing/2014/main" xmlns="" id="{0FA134AD-1316-4CC0-AB99-5867684203CE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611560" y="5301208"/>
            <a:ext cx="8075240" cy="1556792"/>
          </a:xfrm>
          <a:prstGeom prst="stripedRightArrow">
            <a:avLst/>
          </a:prstGeom>
          <a:solidFill>
            <a:srgbClr val="A8FC1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2006BA"/>
                </a:solidFill>
                <a:latin typeface="Georgia Pro Cond Semibold" panose="020B0604020202020204" pitchFamily="18" charset="0"/>
              </a:rPr>
              <a:t>ЗАДАЧА: законодательное обеспечение </a:t>
            </a:r>
            <a:r>
              <a:rPr lang="ru-RU" i="1" dirty="0">
                <a:solidFill>
                  <a:schemeClr val="tx1"/>
                </a:solidFill>
                <a:latin typeface="Georgia Pro Cond Semibold" panose="020B0604020202020204" pitchFamily="18" charset="0"/>
              </a:rPr>
              <a:t>освоения позитивных и  преодоления негативных методов </a:t>
            </a:r>
            <a:r>
              <a:rPr lang="ru-RU" dirty="0" err="1">
                <a:solidFill>
                  <a:srgbClr val="2006BA"/>
                </a:solidFill>
                <a:latin typeface="Georgia Pro Cond Semibold" panose="020B0604020202020204" pitchFamily="18" charset="0"/>
              </a:rPr>
              <a:t>стратегирования</a:t>
            </a:r>
            <a:endParaRPr lang="en-GB" dirty="0">
              <a:solidFill>
                <a:srgbClr val="2006BA"/>
              </a:solidFill>
              <a:latin typeface="Georgia Pro Cond Semibold" panose="020B06040202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0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доклада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1. Научные основы, методы и виды планирования</a:t>
            </a:r>
          </a:p>
          <a:p>
            <a:r>
              <a:rPr lang="ru-RU" dirty="0"/>
              <a:t>2.Объекты правового регулирования</a:t>
            </a:r>
          </a:p>
          <a:p>
            <a:r>
              <a:rPr lang="ru-RU" dirty="0"/>
              <a:t>3. Право стратегического планирования</a:t>
            </a:r>
          </a:p>
          <a:p>
            <a:r>
              <a:rPr lang="ru-RU" dirty="0"/>
              <a:t>4. Выбираемые аспекты будущего</a:t>
            </a:r>
          </a:p>
          <a:p>
            <a:r>
              <a:rPr lang="ru-RU" dirty="0"/>
              <a:t>5. Стратегическое планирование по Федеральному закону №172-ФЗ</a:t>
            </a:r>
          </a:p>
          <a:p>
            <a:r>
              <a:rPr lang="ru-RU" dirty="0"/>
              <a:t>6. Ляпсусы закона 1</a:t>
            </a:r>
          </a:p>
          <a:p>
            <a:r>
              <a:rPr lang="ru-RU" dirty="0"/>
              <a:t>7. Ляпсусы закона 2</a:t>
            </a:r>
          </a:p>
          <a:p>
            <a:r>
              <a:rPr lang="ru-RU" dirty="0"/>
              <a:t>8. Субъекты планирования</a:t>
            </a:r>
          </a:p>
          <a:p>
            <a:r>
              <a:rPr lang="ru-RU" dirty="0"/>
              <a:t>9. Типы стратегий</a:t>
            </a:r>
          </a:p>
          <a:p>
            <a:r>
              <a:rPr lang="ru-RU" dirty="0"/>
              <a:t>10. Состав стратегий и их пробелы</a:t>
            </a:r>
          </a:p>
          <a:p>
            <a:r>
              <a:rPr lang="ru-RU" dirty="0"/>
              <a:t>11. Стратегическая ситуация</a:t>
            </a:r>
            <a:r>
              <a:rPr lang="en-US" dirty="0"/>
              <a:t>: </a:t>
            </a:r>
            <a:r>
              <a:rPr lang="ru-RU" dirty="0"/>
              <a:t>идентификация и целевая диспозиция</a:t>
            </a:r>
          </a:p>
          <a:p>
            <a:r>
              <a:rPr lang="ru-RU" dirty="0"/>
              <a:t>12. </a:t>
            </a:r>
            <a:r>
              <a:rPr lang="ru-RU" b="1" dirty="0">
                <a:solidFill>
                  <a:srgbClr val="2006BA"/>
                </a:solidFill>
                <a:latin typeface="Garamond" panose="02020404030301010803" pitchFamily="18" charset="0"/>
              </a:rPr>
              <a:t>Информационные методы в стратегии разгрома СССР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6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Научные основы, методы и виды планирования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754760" cy="470911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Планирование социально-экономического развития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Макроэкономика</a:t>
            </a:r>
          </a:p>
          <a:p>
            <a:r>
              <a:rPr lang="ru-RU" dirty="0"/>
              <a:t>Теория отраслевых рынков, экономика промышленности</a:t>
            </a:r>
          </a:p>
          <a:p>
            <a:r>
              <a:rPr lang="ru-RU" dirty="0"/>
              <a:t>Теория фирмы, микроэкономика,</a:t>
            </a:r>
          </a:p>
          <a:p>
            <a:r>
              <a:rPr lang="ru-RU" dirty="0"/>
              <a:t>Экономическая статистика</a:t>
            </a:r>
          </a:p>
          <a:p>
            <a:r>
              <a:rPr lang="ru-RU" dirty="0"/>
              <a:t>Теория и методы планирования</a:t>
            </a:r>
          </a:p>
          <a:p>
            <a:r>
              <a:rPr lang="ru-RU" dirty="0"/>
              <a:t>Институты и процедуры планирования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28058" y="1600200"/>
            <a:ext cx="3858742" cy="452596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latin typeface="Book Antiqua" panose="02040602050305030304" pitchFamily="18" charset="0"/>
              </a:rPr>
              <a:t>Стратегическое планирование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«Теория игр и экономическое поведение» в 1944 г. Дж. фон Нейманом в соавторстве с Оскаром Моргенштерном книги </a:t>
            </a:r>
          </a:p>
          <a:p>
            <a:endParaRPr lang="ru-RU" baseline="-25000" dirty="0"/>
          </a:p>
          <a:p>
            <a:r>
              <a:rPr lang="ru-RU" dirty="0"/>
              <a:t>Стратегии сдерживания СССР 1948-1970-76  </a:t>
            </a:r>
            <a:r>
              <a:rPr lang="ru-RU" dirty="0" err="1"/>
              <a:t>Дж.Кеннан</a:t>
            </a:r>
            <a:r>
              <a:rPr lang="ru-RU" dirty="0"/>
              <a:t>,</a:t>
            </a:r>
          </a:p>
          <a:p>
            <a:r>
              <a:rPr lang="ru-RU" dirty="0"/>
              <a:t> </a:t>
            </a:r>
            <a:r>
              <a:rPr lang="ru-RU" dirty="0" err="1"/>
              <a:t>Э.Млин</a:t>
            </a:r>
            <a:r>
              <a:rPr lang="ru-RU" dirty="0"/>
              <a:t>, </a:t>
            </a:r>
            <a:r>
              <a:rPr lang="ru-RU" dirty="0" err="1"/>
              <a:t>С.Максвелл</a:t>
            </a:r>
            <a:r>
              <a:rPr lang="ru-RU" dirty="0"/>
              <a:t>, </a:t>
            </a:r>
            <a:r>
              <a:rPr lang="ru-RU" dirty="0" err="1"/>
              <a:t>К.Пэйн</a:t>
            </a:r>
            <a:r>
              <a:rPr lang="ru-RU" dirty="0"/>
              <a:t>,</a:t>
            </a:r>
          </a:p>
          <a:p>
            <a:r>
              <a:rPr lang="ru-RU" b="1" dirty="0"/>
              <a:t>Т. Шеллинг  «Стратегия конфликта» </a:t>
            </a:r>
            <a:r>
              <a:rPr lang="ru-RU" b="1" dirty="0" smtClean="0"/>
              <a:t>1960г.,  </a:t>
            </a:r>
            <a:r>
              <a:rPr lang="en-US" b="1" dirty="0"/>
              <a:t>Nobel </a:t>
            </a:r>
            <a:r>
              <a:rPr lang="en-US" b="1" dirty="0" err="1" smtClean="0"/>
              <a:t>prise</a:t>
            </a:r>
            <a:r>
              <a:rPr lang="ru-RU" b="1" dirty="0" smtClean="0"/>
              <a:t> 2005, </a:t>
            </a:r>
            <a:r>
              <a:rPr lang="ru-RU" b="1" dirty="0" err="1" smtClean="0"/>
              <a:t>В.А.Лефевр</a:t>
            </a:r>
            <a:r>
              <a:rPr lang="ru-RU" b="1" dirty="0" smtClean="0"/>
              <a:t> (из СССР), Карл Поппер</a:t>
            </a:r>
            <a:endParaRPr lang="ru-RU" b="1" dirty="0"/>
          </a:p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955904" y="1484784"/>
            <a:ext cx="720080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xmlns="" id="{2F408B78-8434-4484-8A9F-659D0312AECD}"/>
              </a:ext>
            </a:extLst>
          </p:cNvPr>
          <p:cNvSpPr/>
          <p:nvPr/>
        </p:nvSpPr>
        <p:spPr>
          <a:xfrm>
            <a:off x="5235024" y="2132856"/>
            <a:ext cx="3297416" cy="360040"/>
          </a:xfrm>
          <a:prstGeom prst="up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xmlns="" id="{FF63908D-54F3-46A3-B671-0D4E31E94B28}"/>
              </a:ext>
            </a:extLst>
          </p:cNvPr>
          <p:cNvSpPr/>
          <p:nvPr/>
        </p:nvSpPr>
        <p:spPr>
          <a:xfrm>
            <a:off x="755576" y="2158257"/>
            <a:ext cx="3297416" cy="360040"/>
          </a:xfrm>
          <a:prstGeom prst="up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58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Объекты правового регулирования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Планирование СЭР</a:t>
            </a:r>
          </a:p>
          <a:p>
            <a:pPr lvl="1"/>
            <a:r>
              <a:rPr lang="ru-RU" dirty="0"/>
              <a:t>Долгосрочное</a:t>
            </a:r>
          </a:p>
          <a:p>
            <a:pPr lvl="1"/>
            <a:r>
              <a:rPr lang="ru-RU" dirty="0"/>
              <a:t>Среднесрочное</a:t>
            </a:r>
          </a:p>
          <a:p>
            <a:pPr lvl="1"/>
            <a:r>
              <a:rPr lang="ru-RU" dirty="0"/>
              <a:t>Краткосрочное</a:t>
            </a:r>
          </a:p>
          <a:p>
            <a:endParaRPr lang="ru-RU" dirty="0"/>
          </a:p>
          <a:p>
            <a:r>
              <a:rPr lang="ru-RU" sz="2800" dirty="0"/>
              <a:t>План – будущее целесообразное состояние социально-экономической системы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Стратегическое планирование</a:t>
            </a:r>
          </a:p>
          <a:p>
            <a:endParaRPr lang="ru-RU" dirty="0"/>
          </a:p>
          <a:p>
            <a:r>
              <a:rPr lang="ru-RU" b="1" dirty="0"/>
              <a:t>Стратегия – система действий </a:t>
            </a:r>
            <a:r>
              <a:rPr lang="ru-RU" b="1" dirty="0" err="1"/>
              <a:t>стратегирующего</a:t>
            </a:r>
            <a:r>
              <a:rPr lang="ru-RU" b="1" dirty="0"/>
              <a:t> субъекта, вызывающих выгодные ему действия и последствия действий </a:t>
            </a:r>
            <a:r>
              <a:rPr lang="ru-RU" b="1" dirty="0" smtClean="0"/>
              <a:t>его партнеров </a:t>
            </a:r>
            <a:r>
              <a:rPr lang="ru-RU" b="1" dirty="0"/>
              <a:t>и конкурентов</a:t>
            </a:r>
          </a:p>
          <a:p>
            <a:r>
              <a:rPr lang="ru-RU" dirty="0"/>
              <a:t>Дж. Фон Нейман 1948, </a:t>
            </a:r>
            <a:r>
              <a:rPr lang="ru-RU" dirty="0" err="1"/>
              <a:t>Т.Шеллинг</a:t>
            </a:r>
            <a:r>
              <a:rPr lang="ru-RU" dirty="0" smtClean="0"/>
              <a:t>, 1960 (2007 на русс.) </a:t>
            </a:r>
            <a:r>
              <a:rPr lang="ru-RU" dirty="0"/>
              <a:t>Нобелевская </a:t>
            </a:r>
            <a:r>
              <a:rPr lang="ru-RU" dirty="0" smtClean="0"/>
              <a:t>премия 2005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3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Федеральный закон «О стратегическом планировании в Российской Федерации» № 172-ФЗ </a:t>
            </a:r>
            <a:r>
              <a:rPr lang="ru-RU" sz="2400" dirty="0" smtClean="0"/>
              <a:t>ст.3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1) стратегическое планирование -</a:t>
            </a:r>
            <a:r>
              <a:rPr lang="ru-RU" b="1" i="1" dirty="0">
                <a:solidFill>
                  <a:srgbClr val="2006BA"/>
                </a:solidFill>
              </a:rPr>
              <a:t> деятельность участников стратегического планирования</a:t>
            </a:r>
            <a:r>
              <a:rPr lang="ru-RU" dirty="0"/>
              <a:t> по целеполаганию, прогнозированию, планированию и программированию социально-экономического развития Российской Федерации, субъектов Российской Федерации и муниципальных образований, отраслей экономики и сфер государственного и муниципального управления, обеспечения национальной безопасности Российской Федерации, направленная </a:t>
            </a:r>
            <a:r>
              <a:rPr lang="ru-RU" b="1" i="1" dirty="0">
                <a:solidFill>
                  <a:srgbClr val="2006BA"/>
                </a:solidFill>
              </a:rPr>
              <a:t>на решение задач устойчивого социально-экономического развития Российской Федерации</a:t>
            </a:r>
            <a:r>
              <a:rPr lang="ru-RU" dirty="0"/>
              <a:t>, субъектов Российской Федерации и муниципальных образований и обеспечение национальной безопасности Российской Федерации;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15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Право стратегического планирования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естественное право личности, физической и юридической, выбирать и осуществлять в настоящем целесообразное будущее в условиях конкуренции с иными субъектами права, в том числе, гражданами, компаниями и государствами, пользуясь законной и обоснованной поддержкой своего государства.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11242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Выбираемые аспекты будущего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Жизненная миссия</a:t>
            </a:r>
            <a:r>
              <a:rPr lang="ru-RU" smtClean="0"/>
              <a:t>, цели, образованность</a:t>
            </a:r>
            <a:r>
              <a:rPr lang="ru-RU" dirty="0"/>
              <a:t>,  профессия,  </a:t>
            </a:r>
            <a:r>
              <a:rPr lang="ru-RU" dirty="0" smtClean="0"/>
              <a:t>карьера, творческие </a:t>
            </a:r>
            <a:r>
              <a:rPr lang="ru-RU" dirty="0"/>
              <a:t>практики, Семейность, </a:t>
            </a:r>
          </a:p>
          <a:p>
            <a:r>
              <a:rPr lang="ru-RU" dirty="0"/>
              <a:t>социальные, политические, </a:t>
            </a:r>
            <a:r>
              <a:rPr lang="ru-RU" dirty="0" smtClean="0"/>
              <a:t>религиозные, др. увлеченности,</a:t>
            </a:r>
            <a:endParaRPr lang="ru-RU" dirty="0"/>
          </a:p>
          <a:p>
            <a:r>
              <a:rPr lang="ru-RU" dirty="0"/>
              <a:t>Рекреации, местопребывания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86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Ляпсусы Закона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217443"/>
          </a:xfrm>
        </p:spPr>
        <p:txBody>
          <a:bodyPr>
            <a:normAutofit fontScale="32500" lnSpcReduction="20000"/>
          </a:bodyPr>
          <a:lstStyle/>
          <a:p>
            <a:r>
              <a:rPr lang="ru-RU" sz="7400" dirty="0">
                <a:latin typeface="Cambria" panose="02040503050406030204" pitchFamily="18" charset="0"/>
              </a:rPr>
              <a:t>1-й — планирование как </a:t>
            </a:r>
            <a:r>
              <a:rPr lang="ru-RU" sz="7400" dirty="0" err="1">
                <a:latin typeface="Cambria" panose="02040503050406030204" pitchFamily="18" charset="0"/>
              </a:rPr>
              <a:t>усмотрительная</a:t>
            </a:r>
            <a:r>
              <a:rPr lang="ru-RU" sz="7400" dirty="0">
                <a:latin typeface="Cambria" panose="02040503050406030204" pitchFamily="18" charset="0"/>
              </a:rPr>
              <a:t>, односторонняя деятельность власти.</a:t>
            </a:r>
          </a:p>
          <a:p>
            <a:r>
              <a:rPr lang="ru-RU" sz="7400" dirty="0">
                <a:latin typeface="Cambria" panose="02040503050406030204" pitchFamily="18" charset="0"/>
              </a:rPr>
              <a:t>2-й — субъекты экономической деятельности не участвуют в стратегическом планировании социально-экономического развития. </a:t>
            </a:r>
          </a:p>
          <a:p>
            <a:r>
              <a:rPr lang="ru-RU" sz="7400" dirty="0">
                <a:latin typeface="Cambria" panose="02040503050406030204" pitchFamily="18" charset="0"/>
              </a:rPr>
              <a:t>3-й — из названия закона следует, что он регулирует любое стратегическое планирование в Российской Федерации, но не предусматривает то, которое осуществляется гражданами и юридическими лицами, лишив юридического значения такое планирование. </a:t>
            </a:r>
          </a:p>
          <a:p>
            <a:r>
              <a:rPr lang="ru-RU" sz="7400" dirty="0">
                <a:latin typeface="Cambria" panose="02040503050406030204" pitchFamily="18" charset="0"/>
              </a:rPr>
              <a:t>4-й — отсутствует регулирование процедур и действий участников процесса стратегического </a:t>
            </a:r>
            <a:r>
              <a:rPr lang="ru-RU" sz="7400" dirty="0" err="1">
                <a:latin typeface="Cambria" panose="02040503050406030204" pitchFamily="18" charset="0"/>
              </a:rPr>
              <a:t>планирова</a:t>
            </a:r>
            <a:r>
              <a:rPr lang="ru-RU" sz="7400" dirty="0">
                <a:latin typeface="Cambria" panose="02040503050406030204" pitchFamily="18" charset="0"/>
              </a:rPr>
              <a:t>- </a:t>
            </a:r>
            <a:r>
              <a:rPr lang="ru-RU" sz="7400" dirty="0" err="1">
                <a:latin typeface="Cambria" panose="02040503050406030204" pitchFamily="18" charset="0"/>
              </a:rPr>
              <a:t>ния</a:t>
            </a:r>
            <a:r>
              <a:rPr lang="ru-RU" sz="7400" dirty="0">
                <a:latin typeface="Cambria" panose="02040503050406030204" pitchFamily="18" charset="0"/>
              </a:rPr>
              <a:t>. </a:t>
            </a:r>
          </a:p>
          <a:p>
            <a:r>
              <a:rPr lang="ru-RU" sz="7400" dirty="0">
                <a:latin typeface="Cambria" panose="02040503050406030204" pitchFamily="18" charset="0"/>
              </a:rPr>
              <a:t>5-й — вместо позитивного правового регулирования закон производит номинативное формулирование, а дефиниции закона не содержат сущностных признаков определяемых понятий.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86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Ляпсусы закона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217443"/>
          </a:xfrm>
        </p:spPr>
        <p:txBody>
          <a:bodyPr>
            <a:normAutofit fontScale="62500" lnSpcReduction="20000"/>
          </a:bodyPr>
          <a:lstStyle/>
          <a:p>
            <a:r>
              <a:rPr lang="ru-RU" sz="3800" i="1" dirty="0">
                <a:latin typeface="Cambria" panose="02040503050406030204" pitchFamily="18" charset="0"/>
              </a:rPr>
              <a:t>5-й — вместо позитивного правового регулирования закон производит номинативное формулирование, а дефиниции закона не содержат сущностных признаков определяемых понятий. </a:t>
            </a:r>
            <a:endParaRPr lang="ru-RU" sz="3800" dirty="0">
              <a:latin typeface="Cambria" panose="02040503050406030204" pitchFamily="18" charset="0"/>
            </a:endParaRPr>
          </a:p>
          <a:p>
            <a:r>
              <a:rPr lang="ru-RU" sz="3800" i="1" dirty="0">
                <a:latin typeface="Cambria" panose="02040503050406030204" pitchFamily="18" charset="0"/>
              </a:rPr>
              <a:t>6-й — по закону стратегия, не принимает в расчет интересы и действия конкурирующих на международных и внутренних рынках правовых субъектов. </a:t>
            </a:r>
            <a:endParaRPr lang="ru-RU" sz="3800" dirty="0">
              <a:latin typeface="Cambria" panose="02040503050406030204" pitchFamily="18" charset="0"/>
            </a:endParaRPr>
          </a:p>
          <a:p>
            <a:r>
              <a:rPr lang="ru-RU" sz="3800" i="1" dirty="0">
                <a:latin typeface="Cambria" panose="02040503050406030204" pitchFamily="18" charset="0"/>
              </a:rPr>
              <a:t>7-й — закон предполагает </a:t>
            </a:r>
            <a:r>
              <a:rPr lang="ru-RU" sz="3800" i="1" dirty="0" err="1">
                <a:latin typeface="Cambria" panose="02040503050406030204" pitchFamily="18" charset="0"/>
              </a:rPr>
              <a:t>одновариантность</a:t>
            </a:r>
            <a:r>
              <a:rPr lang="ru-RU" sz="3800" i="1" dirty="0">
                <a:latin typeface="Cambria" panose="02040503050406030204" pitchFamily="18" charset="0"/>
              </a:rPr>
              <a:t> прогнозов и стратегии, опирающихся на безальтернативное целеполагание, которая безосновательно смешивается с задачей обеспечения </a:t>
            </a:r>
            <a:r>
              <a:rPr lang="ru-RU" sz="3800" i="1" dirty="0" err="1">
                <a:latin typeface="Cambria" panose="02040503050406030204" pitchFamily="18" charset="0"/>
              </a:rPr>
              <a:t>нацио-нальной</a:t>
            </a:r>
            <a:r>
              <a:rPr lang="ru-RU" sz="3800" i="1" dirty="0">
                <a:latin typeface="Cambria" panose="02040503050406030204" pitchFamily="18" charset="0"/>
              </a:rPr>
              <a:t> безопасности Российской Федерации. </a:t>
            </a:r>
            <a:endParaRPr lang="ru-RU" sz="3800" dirty="0">
              <a:latin typeface="Cambria" panose="02040503050406030204" pitchFamily="18" charset="0"/>
            </a:endParaRPr>
          </a:p>
          <a:p>
            <a:r>
              <a:rPr lang="ru-RU" sz="3800" i="1" dirty="0">
                <a:latin typeface="Cambria" panose="02040503050406030204" pitchFamily="18" charset="0"/>
              </a:rPr>
              <a:t>8-й — закон, вопреки современному зарубежному и советскому опыту, не создает ни правового института специальной компетенции в области стратегического планирования, ни исполняющего ее органа государства.</a:t>
            </a:r>
            <a:endParaRPr lang="ru-RU" sz="3800" dirty="0">
              <a:latin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0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891</Words>
  <Application>Microsoft Office PowerPoint</Application>
  <PresentationFormat>Экран 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Право стратегического планирования </vt:lpstr>
      <vt:lpstr>План доклада</vt:lpstr>
      <vt:lpstr>Научные основы, методы и виды планирования</vt:lpstr>
      <vt:lpstr>Объекты правового регулирования</vt:lpstr>
      <vt:lpstr>Федеральный закон «О стратегическом планировании в Российской Федерации» № 172-ФЗ ст.3</vt:lpstr>
      <vt:lpstr>Право стратегического планирования</vt:lpstr>
      <vt:lpstr>Выбираемые аспекты будущего</vt:lpstr>
      <vt:lpstr>Ляпсусы Закона 1</vt:lpstr>
      <vt:lpstr>Ляпсусы закона 2</vt:lpstr>
      <vt:lpstr>Субъекты планирования</vt:lpstr>
      <vt:lpstr>Типы стратегий</vt:lpstr>
      <vt:lpstr>Составы стратегий и их пробелы</vt:lpstr>
      <vt:lpstr>Стратегическая ситуация: идентификация и целевая диспозиция</vt:lpstr>
      <vt:lpstr>Информационные методы в стратегии разгрома СССР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ЦЭПП-1</dc:creator>
  <cp:lastModifiedBy>Волкова Наталья Сергеевна</cp:lastModifiedBy>
  <cp:revision>45</cp:revision>
  <cp:lastPrinted>2019-09-17T14:31:45Z</cp:lastPrinted>
  <dcterms:created xsi:type="dcterms:W3CDTF">2019-09-17T08:43:06Z</dcterms:created>
  <dcterms:modified xsi:type="dcterms:W3CDTF">2019-09-19T16:23:22Z</dcterms:modified>
</cp:coreProperties>
</file>