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0"/>
  </p:notesMasterIdLst>
  <p:handoutMasterIdLst>
    <p:handoutMasterId r:id="rId11"/>
  </p:handoutMasterIdLst>
  <p:sldIdLst>
    <p:sldId id="270" r:id="rId2"/>
    <p:sldId id="577" r:id="rId3"/>
    <p:sldId id="476" r:id="rId4"/>
    <p:sldId id="582" r:id="rId5"/>
    <p:sldId id="583" r:id="rId6"/>
    <p:sldId id="585" r:id="rId7"/>
    <p:sldId id="584" r:id="rId8"/>
    <p:sldId id="587" r:id="rId9"/>
  </p:sldIdLst>
  <p:sldSz cx="9144000" cy="6858000" type="screen4x3"/>
  <p:notesSz cx="6797675" cy="9874250"/>
  <p:defaultTextStyle>
    <a:defPPr>
      <a:defRPr lang="ru-RU"/>
    </a:defPPr>
    <a:lvl1pPr marL="0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5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7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9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3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5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0" algn="l" defTabSz="9143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FFCC"/>
    <a:srgbClr val="CCECFF"/>
    <a:srgbClr val="FFE7E7"/>
    <a:srgbClr val="FF5050"/>
    <a:srgbClr val="33CC33"/>
    <a:srgbClr val="FF3300"/>
    <a:srgbClr val="33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86402" autoAdjust="0"/>
  </p:normalViewPr>
  <p:slideViewPr>
    <p:cSldViewPr showGuides="1">
      <p:cViewPr>
        <p:scale>
          <a:sx n="77" d="100"/>
          <a:sy n="77" d="100"/>
        </p:scale>
        <p:origin x="-1834" y="-67"/>
      </p:cViewPr>
      <p:guideLst>
        <p:guide orient="horz" pos="436"/>
        <p:guide pos="2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AE4CF-FFA8-42A2-A24F-65BC2D4014A0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3FB08E-3FC8-42E1-B570-4B101A03D81E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закрепить</a:t>
          </a:r>
          <a:endParaRPr lang="ru-RU" b="1" dirty="0">
            <a:solidFill>
              <a:schemeClr val="tx1"/>
            </a:solidFill>
          </a:endParaRPr>
        </a:p>
      </dgm:t>
    </dgm:pt>
    <dgm:pt modelId="{0A474FE1-F8AA-4E0C-8D87-BD43C09BBDD7}" type="parTrans" cxnId="{5FDFE058-C3A8-49D6-A9F5-DF1765011263}">
      <dgm:prSet/>
      <dgm:spPr/>
      <dgm:t>
        <a:bodyPr/>
        <a:lstStyle/>
        <a:p>
          <a:endParaRPr lang="ru-RU"/>
        </a:p>
      </dgm:t>
    </dgm:pt>
    <dgm:pt modelId="{9E825CE2-D9C7-4C99-AFE1-BB9D1B99BCC7}" type="sibTrans" cxnId="{5FDFE058-C3A8-49D6-A9F5-DF1765011263}">
      <dgm:prSet/>
      <dgm:spPr/>
      <dgm:t>
        <a:bodyPr/>
        <a:lstStyle/>
        <a:p>
          <a:endParaRPr lang="ru-RU"/>
        </a:p>
      </dgm:t>
    </dgm:pt>
    <dgm:pt modelId="{A1CB2681-6C7E-4DBF-A531-0C529BD07D4C}">
      <dgm:prSet phldrT="[Текст]" custT="1"/>
      <dgm:spPr>
        <a:gradFill rotWithShape="0">
          <a:gsLst>
            <a:gs pos="0">
              <a:schemeClr val="bg1">
                <a:lumMod val="85000"/>
              </a:schemeClr>
            </a:gs>
            <a:gs pos="49000">
              <a:srgbClr val="FFFFCC"/>
            </a:gs>
            <a:gs pos="100000">
              <a:schemeClr val="bg1">
                <a:lumMod val="8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0" i="1" dirty="0" smtClean="0">
              <a:latin typeface="Arial" pitchFamily="34" charset="0"/>
              <a:cs typeface="Arial" pitchFamily="34" charset="0"/>
            </a:rPr>
            <a:t>в концепции государственного регулирования предпринимательской деятельности общие единые принципы осуществления контрольной и надзорной деятельности (в том числе: презумпции добросовестности проверяемого субъекта; приоритета предупреждения и профилактики нарушений законодательства; планирования контрольной и надзорной деятельности на основе системы  управления рисками);</a:t>
          </a:r>
          <a:endParaRPr lang="ru-RU" sz="1400" b="0" i="1" dirty="0">
            <a:latin typeface="Arial" pitchFamily="34" charset="0"/>
            <a:cs typeface="Arial" pitchFamily="34" charset="0"/>
          </a:endParaRPr>
        </a:p>
      </dgm:t>
    </dgm:pt>
    <dgm:pt modelId="{90F16D2F-6ED9-4819-B30E-D6695FF593A4}" type="parTrans" cxnId="{1C5EC45C-0383-4D44-B07A-1F0254360BC0}">
      <dgm:prSet/>
      <dgm:spPr/>
      <dgm:t>
        <a:bodyPr/>
        <a:lstStyle/>
        <a:p>
          <a:endParaRPr lang="ru-RU"/>
        </a:p>
      </dgm:t>
    </dgm:pt>
    <dgm:pt modelId="{A29252C4-C943-4771-9058-4D948CA27528}" type="sibTrans" cxnId="{1C5EC45C-0383-4D44-B07A-1F0254360BC0}">
      <dgm:prSet/>
      <dgm:spPr/>
      <dgm:t>
        <a:bodyPr/>
        <a:lstStyle/>
        <a:p>
          <a:endParaRPr lang="ru-RU"/>
        </a:p>
      </dgm:t>
    </dgm:pt>
    <dgm:pt modelId="{9C2DE029-F8CF-45F6-836D-416850C830B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выработать</a:t>
          </a:r>
          <a:endParaRPr lang="ru-RU" b="1" dirty="0">
            <a:solidFill>
              <a:schemeClr val="tx1"/>
            </a:solidFill>
          </a:endParaRPr>
        </a:p>
      </dgm:t>
    </dgm:pt>
    <dgm:pt modelId="{D6CC64F8-7591-438C-B662-50FDC637968E}" type="parTrans" cxnId="{037DBBC3-E0E5-4CC8-B48F-832F2165D82E}">
      <dgm:prSet/>
      <dgm:spPr/>
      <dgm:t>
        <a:bodyPr/>
        <a:lstStyle/>
        <a:p>
          <a:endParaRPr lang="ru-RU"/>
        </a:p>
      </dgm:t>
    </dgm:pt>
    <dgm:pt modelId="{37A4E421-FDAA-4BCE-B846-CF1473E2BD6E}" type="sibTrans" cxnId="{037DBBC3-E0E5-4CC8-B48F-832F2165D82E}">
      <dgm:prSet/>
      <dgm:spPr/>
      <dgm:t>
        <a:bodyPr/>
        <a:lstStyle/>
        <a:p>
          <a:endParaRPr lang="ru-RU"/>
        </a:p>
      </dgm:t>
    </dgm:pt>
    <dgm:pt modelId="{F6A2A024-7805-4B37-AAF8-73C37B34E8C5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pPr algn="just"/>
          <a:r>
            <a:rPr lang="ru-RU" sz="1400" i="1" dirty="0" smtClean="0">
              <a:latin typeface="Arial" pitchFamily="34" charset="0"/>
              <a:cs typeface="Arial" pitchFamily="34" charset="0"/>
            </a:rPr>
            <a:t>критерии оценки эффективности национальных контрольно-надзорных систем в сфере регулирования предпринимательской деятельности, принять единые статистические индикаторы, позволяющие их оценивать и сопоставлять их эффективность, в том числе в разрезе малых, средних и крупных субъектов предпринимательства, а также по отраслям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;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289DD6B-FCBB-4515-83F3-E7C2B2196A59}" type="parTrans" cxnId="{B016B63F-6EA0-4715-AD42-7F695CD490C4}">
      <dgm:prSet/>
      <dgm:spPr/>
      <dgm:t>
        <a:bodyPr/>
        <a:lstStyle/>
        <a:p>
          <a:endParaRPr lang="ru-RU"/>
        </a:p>
      </dgm:t>
    </dgm:pt>
    <dgm:pt modelId="{96408E38-E46B-4CBD-9C0A-3118E857F9AF}" type="sibTrans" cxnId="{B016B63F-6EA0-4715-AD42-7F695CD490C4}">
      <dgm:prSet/>
      <dgm:spPr/>
      <dgm:t>
        <a:bodyPr/>
        <a:lstStyle/>
        <a:p>
          <a:endParaRPr lang="ru-RU"/>
        </a:p>
      </dgm:t>
    </dgm:pt>
    <dgm:pt modelId="{3BB6D281-FBE5-480A-A9CE-10A5F58885B7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проводить</a:t>
          </a:r>
          <a:endParaRPr lang="ru-RU" b="1" dirty="0">
            <a:solidFill>
              <a:schemeClr val="tx1"/>
            </a:solidFill>
          </a:endParaRPr>
        </a:p>
      </dgm:t>
    </dgm:pt>
    <dgm:pt modelId="{4E5C64F5-F648-4C64-ACCC-EF642AFBCA79}" type="parTrans" cxnId="{336AC2B4-8D0D-457B-B9B6-9252437094C2}">
      <dgm:prSet/>
      <dgm:spPr/>
      <dgm:t>
        <a:bodyPr/>
        <a:lstStyle/>
        <a:p>
          <a:endParaRPr lang="ru-RU"/>
        </a:p>
      </dgm:t>
    </dgm:pt>
    <dgm:pt modelId="{C82C47EB-2423-4236-91A3-E2985F866BA8}" type="sibTrans" cxnId="{336AC2B4-8D0D-457B-B9B6-9252437094C2}">
      <dgm:prSet/>
      <dgm:spPr/>
      <dgm:t>
        <a:bodyPr/>
        <a:lstStyle/>
        <a:p>
          <a:endParaRPr lang="ru-RU"/>
        </a:p>
      </dgm:t>
    </dgm:pt>
    <dgm:pt modelId="{1943D20F-A7D1-4474-B9AD-C3652504A8DE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i="1" dirty="0" smtClean="0">
              <a:latin typeface="Arial" pitchFamily="34" charset="0"/>
              <a:cs typeface="Arial" pitchFamily="34" charset="0"/>
            </a:rPr>
            <a:t>на регулярной основе сопоставительное исследование состояния национальных контрольно-надзорных систем, а также ход реализации концепций государственного регулирования предпринимательской деятельности, выявлять лучший опыт и вырабатывать рекомендации по совершенствованию национального нормативно-правового регулирования и практики </a:t>
          </a:r>
          <a:r>
            <a:rPr lang="ru-RU" sz="1400" i="1" dirty="0" err="1" smtClean="0">
              <a:latin typeface="Arial" pitchFamily="34" charset="0"/>
              <a:cs typeface="Arial" pitchFamily="34" charset="0"/>
            </a:rPr>
            <a:t>правоприменения</a:t>
          </a:r>
          <a:r>
            <a:rPr lang="ru-RU" sz="1400" i="1" dirty="0" smtClean="0">
              <a:latin typeface="Arial" pitchFamily="34" charset="0"/>
              <a:cs typeface="Arial" pitchFamily="34" charset="0"/>
            </a:rPr>
            <a:t>; </a:t>
          </a:r>
          <a:endParaRPr lang="ru-RU" sz="1400" i="1" dirty="0">
            <a:latin typeface="Arial" pitchFamily="34" charset="0"/>
            <a:cs typeface="Arial" pitchFamily="34" charset="0"/>
          </a:endParaRPr>
        </a:p>
      </dgm:t>
    </dgm:pt>
    <dgm:pt modelId="{7B8BC924-4B4D-47B3-9FAE-3E5E6550E072}" type="parTrans" cxnId="{55EA6242-9D42-445E-A163-952140DAF0DC}">
      <dgm:prSet/>
      <dgm:spPr/>
      <dgm:t>
        <a:bodyPr/>
        <a:lstStyle/>
        <a:p>
          <a:endParaRPr lang="ru-RU"/>
        </a:p>
      </dgm:t>
    </dgm:pt>
    <dgm:pt modelId="{76694BA7-9E56-42CC-95C6-77F31A689905}" type="sibTrans" cxnId="{55EA6242-9D42-445E-A163-952140DAF0DC}">
      <dgm:prSet/>
      <dgm:spPr/>
      <dgm:t>
        <a:bodyPr/>
        <a:lstStyle/>
        <a:p>
          <a:endParaRPr lang="ru-RU"/>
        </a:p>
      </dgm:t>
    </dgm:pt>
    <dgm:pt modelId="{D72577B8-C46C-4217-86B9-0958C2474588}" type="pres">
      <dgm:prSet presAssocID="{9E9AE4CF-FFA8-42A2-A24F-65BC2D4014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9EA5B-70EC-479E-BBBE-484B7532FE0D}" type="pres">
      <dgm:prSet presAssocID="{EF3FB08E-3FC8-42E1-B570-4B101A03D81E}" presName="composite" presStyleCnt="0"/>
      <dgm:spPr/>
    </dgm:pt>
    <dgm:pt modelId="{18A0C9C5-98C1-418E-A0F1-E8E8B05E3010}" type="pres">
      <dgm:prSet presAssocID="{EF3FB08E-3FC8-42E1-B570-4B101A03D8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E39D0-37DF-4DE3-8985-BF40814F3BA5}" type="pres">
      <dgm:prSet presAssocID="{EF3FB08E-3FC8-42E1-B570-4B101A03D8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3C677-B885-4295-94AE-A7A072E36404}" type="pres">
      <dgm:prSet presAssocID="{9E825CE2-D9C7-4C99-AFE1-BB9D1B99BCC7}" presName="sp" presStyleCnt="0"/>
      <dgm:spPr/>
    </dgm:pt>
    <dgm:pt modelId="{D32AC0AB-53DF-48A1-AC53-3FF8BA1A54FF}" type="pres">
      <dgm:prSet presAssocID="{9C2DE029-F8CF-45F6-836D-416850C830B1}" presName="composite" presStyleCnt="0"/>
      <dgm:spPr/>
    </dgm:pt>
    <dgm:pt modelId="{144CDA82-E3A3-4F40-899E-592254D2C085}" type="pres">
      <dgm:prSet presAssocID="{9C2DE029-F8CF-45F6-836D-416850C830B1}" presName="parentText" presStyleLbl="alignNode1" presStyleIdx="1" presStyleCnt="3" custLinFactNeighborX="1437" custLinFactNeighborY="35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5F297-4ED3-459B-93F9-0645D43D6E0C}" type="pres">
      <dgm:prSet presAssocID="{9C2DE029-F8CF-45F6-836D-416850C830B1}" presName="descendantText" presStyleLbl="alignAcc1" presStyleIdx="1" presStyleCnt="3" custScaleX="99165" custScaleY="108606" custLinFactNeighborX="0" custLinFactNeighborY="1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CAB15-BEA6-4B8A-A1B2-5BF79F57416A}" type="pres">
      <dgm:prSet presAssocID="{37A4E421-FDAA-4BCE-B846-CF1473E2BD6E}" presName="sp" presStyleCnt="0"/>
      <dgm:spPr/>
    </dgm:pt>
    <dgm:pt modelId="{5C3EB9E3-BA89-4320-BAE7-5D6A0DBF0F28}" type="pres">
      <dgm:prSet presAssocID="{3BB6D281-FBE5-480A-A9CE-10A5F58885B7}" presName="composite" presStyleCnt="0"/>
      <dgm:spPr/>
    </dgm:pt>
    <dgm:pt modelId="{82B8AED8-69A2-49DF-AF2A-694706F69D85}" type="pres">
      <dgm:prSet presAssocID="{3BB6D281-FBE5-480A-A9CE-10A5F58885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31EE3-C520-4F67-8255-E894B04F57A4}" type="pres">
      <dgm:prSet presAssocID="{3BB6D281-FBE5-480A-A9CE-10A5F58885B7}" presName="descendantText" presStyleLbl="alignAcc1" presStyleIdx="2" presStyleCnt="3" custLinFactNeighborX="0" custLinFactNeighborY="-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C2BD7-0C8D-4076-940A-8D50FC0714EC}" type="presOf" srcId="{9C2DE029-F8CF-45F6-836D-416850C830B1}" destId="{144CDA82-E3A3-4F40-899E-592254D2C085}" srcOrd="0" destOrd="0" presId="urn:microsoft.com/office/officeart/2005/8/layout/chevron2"/>
    <dgm:cxn modelId="{AC13FCB4-77BB-4BC7-8F9F-D2E5A71F3604}" type="presOf" srcId="{1943D20F-A7D1-4474-B9AD-C3652504A8DE}" destId="{52531EE3-C520-4F67-8255-E894B04F57A4}" srcOrd="0" destOrd="0" presId="urn:microsoft.com/office/officeart/2005/8/layout/chevron2"/>
    <dgm:cxn modelId="{B016B63F-6EA0-4715-AD42-7F695CD490C4}" srcId="{9C2DE029-F8CF-45F6-836D-416850C830B1}" destId="{F6A2A024-7805-4B37-AAF8-73C37B34E8C5}" srcOrd="0" destOrd="0" parTransId="{3289DD6B-FCBB-4515-83F3-E7C2B2196A59}" sibTransId="{96408E38-E46B-4CBD-9C0A-3118E857F9AF}"/>
    <dgm:cxn modelId="{E34D58EB-FE2F-48E4-A29A-EC1EE3FBC7E0}" type="presOf" srcId="{A1CB2681-6C7E-4DBF-A531-0C529BD07D4C}" destId="{A2EE39D0-37DF-4DE3-8985-BF40814F3BA5}" srcOrd="0" destOrd="0" presId="urn:microsoft.com/office/officeart/2005/8/layout/chevron2"/>
    <dgm:cxn modelId="{2428B6CF-6754-4D3A-835E-BF3180699617}" type="presOf" srcId="{9E9AE4CF-FFA8-42A2-A24F-65BC2D4014A0}" destId="{D72577B8-C46C-4217-86B9-0958C2474588}" srcOrd="0" destOrd="0" presId="urn:microsoft.com/office/officeart/2005/8/layout/chevron2"/>
    <dgm:cxn modelId="{336AC2B4-8D0D-457B-B9B6-9252437094C2}" srcId="{9E9AE4CF-FFA8-42A2-A24F-65BC2D4014A0}" destId="{3BB6D281-FBE5-480A-A9CE-10A5F58885B7}" srcOrd="2" destOrd="0" parTransId="{4E5C64F5-F648-4C64-ACCC-EF642AFBCA79}" sibTransId="{C82C47EB-2423-4236-91A3-E2985F866BA8}"/>
    <dgm:cxn modelId="{1C5EC45C-0383-4D44-B07A-1F0254360BC0}" srcId="{EF3FB08E-3FC8-42E1-B570-4B101A03D81E}" destId="{A1CB2681-6C7E-4DBF-A531-0C529BD07D4C}" srcOrd="0" destOrd="0" parTransId="{90F16D2F-6ED9-4819-B30E-D6695FF593A4}" sibTransId="{A29252C4-C943-4771-9058-4D948CA27528}"/>
    <dgm:cxn modelId="{1EB8A371-414E-4444-9AF2-285B0D9275DA}" type="presOf" srcId="{EF3FB08E-3FC8-42E1-B570-4B101A03D81E}" destId="{18A0C9C5-98C1-418E-A0F1-E8E8B05E3010}" srcOrd="0" destOrd="0" presId="urn:microsoft.com/office/officeart/2005/8/layout/chevron2"/>
    <dgm:cxn modelId="{5FDFE058-C3A8-49D6-A9F5-DF1765011263}" srcId="{9E9AE4CF-FFA8-42A2-A24F-65BC2D4014A0}" destId="{EF3FB08E-3FC8-42E1-B570-4B101A03D81E}" srcOrd="0" destOrd="0" parTransId="{0A474FE1-F8AA-4E0C-8D87-BD43C09BBDD7}" sibTransId="{9E825CE2-D9C7-4C99-AFE1-BB9D1B99BCC7}"/>
    <dgm:cxn modelId="{A8640C8B-6D91-4D4D-A062-5569F82BD086}" type="presOf" srcId="{F6A2A024-7805-4B37-AAF8-73C37B34E8C5}" destId="{B975F297-4ED3-459B-93F9-0645D43D6E0C}" srcOrd="0" destOrd="0" presId="urn:microsoft.com/office/officeart/2005/8/layout/chevron2"/>
    <dgm:cxn modelId="{037DBBC3-E0E5-4CC8-B48F-832F2165D82E}" srcId="{9E9AE4CF-FFA8-42A2-A24F-65BC2D4014A0}" destId="{9C2DE029-F8CF-45F6-836D-416850C830B1}" srcOrd="1" destOrd="0" parTransId="{D6CC64F8-7591-438C-B662-50FDC637968E}" sibTransId="{37A4E421-FDAA-4BCE-B846-CF1473E2BD6E}"/>
    <dgm:cxn modelId="{CBE66601-8004-4A96-8EF5-4DEAB3D299FB}" type="presOf" srcId="{3BB6D281-FBE5-480A-A9CE-10A5F58885B7}" destId="{82B8AED8-69A2-49DF-AF2A-694706F69D85}" srcOrd="0" destOrd="0" presId="urn:microsoft.com/office/officeart/2005/8/layout/chevron2"/>
    <dgm:cxn modelId="{55EA6242-9D42-445E-A163-952140DAF0DC}" srcId="{3BB6D281-FBE5-480A-A9CE-10A5F58885B7}" destId="{1943D20F-A7D1-4474-B9AD-C3652504A8DE}" srcOrd="0" destOrd="0" parTransId="{7B8BC924-4B4D-47B3-9FAE-3E5E6550E072}" sibTransId="{76694BA7-9E56-42CC-95C6-77F31A689905}"/>
    <dgm:cxn modelId="{22C46058-315A-4A81-9E34-998507E83C5C}" type="presParOf" srcId="{D72577B8-C46C-4217-86B9-0958C2474588}" destId="{9669EA5B-70EC-479E-BBBE-484B7532FE0D}" srcOrd="0" destOrd="0" presId="urn:microsoft.com/office/officeart/2005/8/layout/chevron2"/>
    <dgm:cxn modelId="{0EB1C252-083E-4D04-B997-DC0ECAE29377}" type="presParOf" srcId="{9669EA5B-70EC-479E-BBBE-484B7532FE0D}" destId="{18A0C9C5-98C1-418E-A0F1-E8E8B05E3010}" srcOrd="0" destOrd="0" presId="urn:microsoft.com/office/officeart/2005/8/layout/chevron2"/>
    <dgm:cxn modelId="{60D72ED8-7317-4615-A93D-C83EE99E2837}" type="presParOf" srcId="{9669EA5B-70EC-479E-BBBE-484B7532FE0D}" destId="{A2EE39D0-37DF-4DE3-8985-BF40814F3BA5}" srcOrd="1" destOrd="0" presId="urn:microsoft.com/office/officeart/2005/8/layout/chevron2"/>
    <dgm:cxn modelId="{3D4D8D1E-21BF-46AC-B035-5D610ABC58DF}" type="presParOf" srcId="{D72577B8-C46C-4217-86B9-0958C2474588}" destId="{ADC3C677-B885-4295-94AE-A7A072E36404}" srcOrd="1" destOrd="0" presId="urn:microsoft.com/office/officeart/2005/8/layout/chevron2"/>
    <dgm:cxn modelId="{244AF73F-3D1C-40AA-92D7-0C3B253634EB}" type="presParOf" srcId="{D72577B8-C46C-4217-86B9-0958C2474588}" destId="{D32AC0AB-53DF-48A1-AC53-3FF8BA1A54FF}" srcOrd="2" destOrd="0" presId="urn:microsoft.com/office/officeart/2005/8/layout/chevron2"/>
    <dgm:cxn modelId="{9E67B113-98FF-48DA-86CF-09D270A7CB11}" type="presParOf" srcId="{D32AC0AB-53DF-48A1-AC53-3FF8BA1A54FF}" destId="{144CDA82-E3A3-4F40-899E-592254D2C085}" srcOrd="0" destOrd="0" presId="urn:microsoft.com/office/officeart/2005/8/layout/chevron2"/>
    <dgm:cxn modelId="{7BE8F9E4-3C72-4102-AA10-AB6AC2562411}" type="presParOf" srcId="{D32AC0AB-53DF-48A1-AC53-3FF8BA1A54FF}" destId="{B975F297-4ED3-459B-93F9-0645D43D6E0C}" srcOrd="1" destOrd="0" presId="urn:microsoft.com/office/officeart/2005/8/layout/chevron2"/>
    <dgm:cxn modelId="{91ABE8BB-95C5-45B3-91CF-910C8765FB08}" type="presParOf" srcId="{D72577B8-C46C-4217-86B9-0958C2474588}" destId="{6B7CAB15-BEA6-4B8A-A1B2-5BF79F57416A}" srcOrd="3" destOrd="0" presId="urn:microsoft.com/office/officeart/2005/8/layout/chevron2"/>
    <dgm:cxn modelId="{5BB6A432-5AD7-4C73-86BF-CBB5EE646435}" type="presParOf" srcId="{D72577B8-C46C-4217-86B9-0958C2474588}" destId="{5C3EB9E3-BA89-4320-BAE7-5D6A0DBF0F28}" srcOrd="4" destOrd="0" presId="urn:microsoft.com/office/officeart/2005/8/layout/chevron2"/>
    <dgm:cxn modelId="{61FBACD8-6907-44CE-BD00-351F2717EAC5}" type="presParOf" srcId="{5C3EB9E3-BA89-4320-BAE7-5D6A0DBF0F28}" destId="{82B8AED8-69A2-49DF-AF2A-694706F69D85}" srcOrd="0" destOrd="0" presId="urn:microsoft.com/office/officeart/2005/8/layout/chevron2"/>
    <dgm:cxn modelId="{2DC70320-B595-40B2-8EC6-A6FEFD78A3FD}" type="presParOf" srcId="{5C3EB9E3-BA89-4320-BAE7-5D6A0DBF0F28}" destId="{52531EE3-C520-4F67-8255-E894B04F57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AE569-090E-4B5F-8E79-C8E5EF526ABA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54E5DA-F502-495E-BFAC-311EEAF20994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использовать</a:t>
          </a:r>
          <a:endParaRPr lang="ru-RU" b="1" dirty="0">
            <a:solidFill>
              <a:schemeClr val="tx1"/>
            </a:solidFill>
          </a:endParaRPr>
        </a:p>
      </dgm:t>
    </dgm:pt>
    <dgm:pt modelId="{19E6EF91-002D-4545-AC63-B88422C9A55E}" type="parTrans" cxnId="{8F4842CB-1DF7-4CDF-9847-941749D98F52}">
      <dgm:prSet/>
      <dgm:spPr/>
      <dgm:t>
        <a:bodyPr/>
        <a:lstStyle/>
        <a:p>
          <a:endParaRPr lang="ru-RU"/>
        </a:p>
      </dgm:t>
    </dgm:pt>
    <dgm:pt modelId="{5FEFBA20-62AF-4E3F-99DC-541AF7529FD3}" type="sibTrans" cxnId="{8F4842CB-1DF7-4CDF-9847-941749D98F52}">
      <dgm:prSet/>
      <dgm:spPr/>
      <dgm:t>
        <a:bodyPr/>
        <a:lstStyle/>
        <a:p>
          <a:endParaRPr lang="ru-RU"/>
        </a:p>
      </dgm:t>
    </dgm:pt>
    <dgm:pt modelId="{0EB4DF80-CBFA-4895-B2F8-ACB9BC70DC72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b="0" i="1" dirty="0" smtClean="0">
              <a:latin typeface="Arial" pitchFamily="34" charset="0"/>
              <a:cs typeface="Arial" pitchFamily="34" charset="0"/>
            </a:rPr>
            <a:t>при регулировании отношений в сфере предпринимательства преимущественно  гражданско-правовые меры воздействия по сравнению с административно-правовыми мерами во всех случаях, когда это возможно без ущерба безопасности потребителя, нарушения прав и законных интересов неограниченного круга лиц ;</a:t>
          </a:r>
          <a:endParaRPr lang="ru-RU" sz="1400" b="0" i="1" dirty="0">
            <a:latin typeface="Arial" pitchFamily="34" charset="0"/>
            <a:cs typeface="Arial" pitchFamily="34" charset="0"/>
          </a:endParaRPr>
        </a:p>
      </dgm:t>
    </dgm:pt>
    <dgm:pt modelId="{B2C8C225-4471-4289-89BD-2C2E3FFCF562}" type="parTrans" cxnId="{4B02CEEB-6EFA-4BED-8F18-D3818242E0DF}">
      <dgm:prSet/>
      <dgm:spPr/>
      <dgm:t>
        <a:bodyPr/>
        <a:lstStyle/>
        <a:p>
          <a:endParaRPr lang="ru-RU"/>
        </a:p>
      </dgm:t>
    </dgm:pt>
    <dgm:pt modelId="{2C3620F4-B54B-4E7C-928F-379F6AB4F4F0}" type="sibTrans" cxnId="{4B02CEEB-6EFA-4BED-8F18-D3818242E0DF}">
      <dgm:prSet/>
      <dgm:spPr/>
      <dgm:t>
        <a:bodyPr/>
        <a:lstStyle/>
        <a:p>
          <a:endParaRPr lang="ru-RU"/>
        </a:p>
      </dgm:t>
    </dgm:pt>
    <dgm:pt modelId="{49395E10-16E7-4B5B-A2E1-5E6233CBF3C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осуществлять</a:t>
          </a:r>
          <a:endParaRPr lang="ru-RU" b="1" dirty="0">
            <a:solidFill>
              <a:schemeClr val="tx1"/>
            </a:solidFill>
          </a:endParaRPr>
        </a:p>
      </dgm:t>
    </dgm:pt>
    <dgm:pt modelId="{7CD9BC80-587C-4B68-B95B-AF8987D1536E}" type="parTrans" cxnId="{95B65D1B-DB81-45DE-994E-A934D56797D8}">
      <dgm:prSet/>
      <dgm:spPr/>
      <dgm:t>
        <a:bodyPr/>
        <a:lstStyle/>
        <a:p>
          <a:endParaRPr lang="ru-RU"/>
        </a:p>
      </dgm:t>
    </dgm:pt>
    <dgm:pt modelId="{03D9F6F6-4F52-4ED5-8FA3-D1889701E461}" type="sibTrans" cxnId="{95B65D1B-DB81-45DE-994E-A934D56797D8}">
      <dgm:prSet/>
      <dgm:spPr/>
      <dgm:t>
        <a:bodyPr/>
        <a:lstStyle/>
        <a:p>
          <a:endParaRPr lang="ru-RU"/>
        </a:p>
      </dgm:t>
    </dgm:pt>
    <dgm:pt modelId="{72D07B32-6B3A-406E-B395-BA167BCC931E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i="1" dirty="0" smtClean="0">
              <a:latin typeface="Arial" pitchFamily="34" charset="0"/>
              <a:cs typeface="Arial" pitchFamily="34" charset="0"/>
            </a:rPr>
            <a:t>регулярный функциональный анализ национальных мер административно-правового воздействия и практики их применения государствами членами ТС с целью исключения несоразмерности, дублирования на основе синхронизированного по сферам анализа плана, информационный обмен по определенным согласованным сторонами формам внутри ТС с предоставлением информации ЕЭК;</a:t>
          </a:r>
          <a:endParaRPr lang="ru-RU" sz="1400" i="1" dirty="0">
            <a:latin typeface="Arial" pitchFamily="34" charset="0"/>
            <a:cs typeface="Arial" pitchFamily="34" charset="0"/>
          </a:endParaRPr>
        </a:p>
      </dgm:t>
    </dgm:pt>
    <dgm:pt modelId="{7E6EAEEF-1CFF-4F0D-A875-CD1CBDDADF6E}" type="parTrans" cxnId="{EBC86AB0-1731-4813-8199-FA4E2A19D0A6}">
      <dgm:prSet/>
      <dgm:spPr/>
      <dgm:t>
        <a:bodyPr/>
        <a:lstStyle/>
        <a:p>
          <a:endParaRPr lang="ru-RU"/>
        </a:p>
      </dgm:t>
    </dgm:pt>
    <dgm:pt modelId="{B0830164-89DB-481F-AB34-EB799137B634}" type="sibTrans" cxnId="{EBC86AB0-1731-4813-8199-FA4E2A19D0A6}">
      <dgm:prSet/>
      <dgm:spPr/>
      <dgm:t>
        <a:bodyPr/>
        <a:lstStyle/>
        <a:p>
          <a:endParaRPr lang="ru-RU"/>
        </a:p>
      </dgm:t>
    </dgm:pt>
    <dgm:pt modelId="{17F6546C-B5F3-4A78-BB3C-B3022F07BBE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осуществлять</a:t>
          </a:r>
          <a:endParaRPr lang="ru-RU" sz="1500" b="1" dirty="0">
            <a:solidFill>
              <a:schemeClr val="tx1"/>
            </a:solidFill>
          </a:endParaRPr>
        </a:p>
      </dgm:t>
    </dgm:pt>
    <dgm:pt modelId="{531ABD6D-1550-4BEE-88DC-D755371032C8}" type="parTrans" cxnId="{5D6CA316-E570-4D08-9D65-D884BCA01CD6}">
      <dgm:prSet/>
      <dgm:spPr/>
      <dgm:t>
        <a:bodyPr/>
        <a:lstStyle/>
        <a:p>
          <a:endParaRPr lang="ru-RU"/>
        </a:p>
      </dgm:t>
    </dgm:pt>
    <dgm:pt modelId="{32630A79-A07D-4D9D-AB97-C73DD0E1BA13}" type="sibTrans" cxnId="{5D6CA316-E570-4D08-9D65-D884BCA01CD6}">
      <dgm:prSet/>
      <dgm:spPr/>
      <dgm:t>
        <a:bodyPr/>
        <a:lstStyle/>
        <a:p>
          <a:endParaRPr lang="ru-RU"/>
        </a:p>
      </dgm:t>
    </dgm:pt>
    <dgm:pt modelId="{6B64EB53-DB51-45A8-BCFD-59A0E3ECAE4C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i="1" dirty="0" smtClean="0">
              <a:latin typeface="Arial" pitchFamily="34" charset="0"/>
              <a:cs typeface="Arial" pitchFamily="34" charset="0"/>
            </a:rPr>
            <a:t>регулярный анализ национальных мер административно-правового воздействия в сфере защиты прав и законных интересов субъектов предпринимательской деятельности и практики их применения государствами членами ТС не только с учетом количества и размера наложенных  штрафов, но и  улучшения условий для ведения предпринимательской деятельности,  осуществлять информационный обмен по определенным согласованным сторонами формам внутри ТС с предоставлением информации ЕЭК;</a:t>
          </a:r>
          <a:endParaRPr lang="ru-RU" sz="1400" i="1" dirty="0">
            <a:latin typeface="Arial" pitchFamily="34" charset="0"/>
            <a:cs typeface="Arial" pitchFamily="34" charset="0"/>
          </a:endParaRPr>
        </a:p>
      </dgm:t>
    </dgm:pt>
    <dgm:pt modelId="{C37B60D5-CD41-4F68-845E-44F362AE8D32}" type="parTrans" cxnId="{F82A5FC0-0B7B-4CFF-95D5-3890217FCA03}">
      <dgm:prSet/>
      <dgm:spPr/>
      <dgm:t>
        <a:bodyPr/>
        <a:lstStyle/>
        <a:p>
          <a:endParaRPr lang="ru-RU"/>
        </a:p>
      </dgm:t>
    </dgm:pt>
    <dgm:pt modelId="{9302F438-D48F-4FEB-B09B-8167B6556A42}" type="sibTrans" cxnId="{F82A5FC0-0B7B-4CFF-95D5-3890217FCA03}">
      <dgm:prSet/>
      <dgm:spPr/>
      <dgm:t>
        <a:bodyPr/>
        <a:lstStyle/>
        <a:p>
          <a:endParaRPr lang="ru-RU"/>
        </a:p>
      </dgm:t>
    </dgm:pt>
    <dgm:pt modelId="{ADD83CC1-6815-4CA0-99C1-14721CCC44AF}">
      <dgm:prSet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endParaRPr lang="ru-RU" sz="1200" i="1" dirty="0"/>
        </a:p>
      </dgm:t>
    </dgm:pt>
    <dgm:pt modelId="{7CCBAD60-CAA7-4D57-98A5-CA079083E521}" type="parTrans" cxnId="{2FDA7810-3465-4648-9148-10C083B040F8}">
      <dgm:prSet/>
      <dgm:spPr/>
      <dgm:t>
        <a:bodyPr/>
        <a:lstStyle/>
        <a:p>
          <a:endParaRPr lang="ru-RU"/>
        </a:p>
      </dgm:t>
    </dgm:pt>
    <dgm:pt modelId="{1844CC11-5CDD-46F6-9925-DA8F5F314F9F}" type="sibTrans" cxnId="{2FDA7810-3465-4648-9148-10C083B040F8}">
      <dgm:prSet/>
      <dgm:spPr/>
      <dgm:t>
        <a:bodyPr/>
        <a:lstStyle/>
        <a:p>
          <a:endParaRPr lang="ru-RU"/>
        </a:p>
      </dgm:t>
    </dgm:pt>
    <dgm:pt modelId="{DCDE3B77-18BB-4646-91D2-D37E5C061BDC}" type="pres">
      <dgm:prSet presAssocID="{EB2AE569-090E-4B5F-8E79-C8E5EF526A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90D86-703C-4240-A46E-E6C7EBDB50CE}" type="pres">
      <dgm:prSet presAssocID="{1654E5DA-F502-495E-BFAC-311EEAF20994}" presName="composite" presStyleCnt="0"/>
      <dgm:spPr/>
    </dgm:pt>
    <dgm:pt modelId="{BFAA740C-50C7-4261-8763-EA83E728550B}" type="pres">
      <dgm:prSet presAssocID="{1654E5DA-F502-495E-BFAC-311EEAF2099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201C8-2A81-445C-9494-D68E28A11C75}" type="pres">
      <dgm:prSet presAssocID="{1654E5DA-F502-495E-BFAC-311EEAF2099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564D2-5CA4-4CD5-9EBD-6FC60144991A}" type="pres">
      <dgm:prSet presAssocID="{5FEFBA20-62AF-4E3F-99DC-541AF7529FD3}" presName="sp" presStyleCnt="0"/>
      <dgm:spPr/>
    </dgm:pt>
    <dgm:pt modelId="{B8D84BA1-2A4C-490A-9566-93D879888788}" type="pres">
      <dgm:prSet presAssocID="{49395E10-16E7-4B5B-A2E1-5E6233CBF3C1}" presName="composite" presStyleCnt="0"/>
      <dgm:spPr/>
    </dgm:pt>
    <dgm:pt modelId="{48FAC004-F67A-416A-A9D6-2FC7C572AFD1}" type="pres">
      <dgm:prSet presAssocID="{49395E10-16E7-4B5B-A2E1-5E6233CBF3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3257A-3E37-488A-AB2B-305D5AD74C84}" type="pres">
      <dgm:prSet presAssocID="{49395E10-16E7-4B5B-A2E1-5E6233CBF3C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FCB2D-BD6C-4066-A2F9-014AF9C8F233}" type="pres">
      <dgm:prSet presAssocID="{03D9F6F6-4F52-4ED5-8FA3-D1889701E461}" presName="sp" presStyleCnt="0"/>
      <dgm:spPr/>
    </dgm:pt>
    <dgm:pt modelId="{23060F8F-7E82-4488-AD0A-0FFF5F63C745}" type="pres">
      <dgm:prSet presAssocID="{17F6546C-B5F3-4A78-BB3C-B3022F07BBE6}" presName="composite" presStyleCnt="0"/>
      <dgm:spPr/>
    </dgm:pt>
    <dgm:pt modelId="{840BC77C-7F93-473C-B93A-5AD2E7621339}" type="pres">
      <dgm:prSet presAssocID="{17F6546C-B5F3-4A78-BB3C-B3022F07BBE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BF10F-39CD-46E6-8FEF-5CF0D40DC8DC}" type="pres">
      <dgm:prSet presAssocID="{17F6546C-B5F3-4A78-BB3C-B3022F07BBE6}" presName="descendantText" presStyleLbl="alignAcc1" presStyleIdx="2" presStyleCnt="3" custScaleY="138047" custLinFactNeighborX="-351" custLinFactNeighborY="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C86AB0-1731-4813-8199-FA4E2A19D0A6}" srcId="{49395E10-16E7-4B5B-A2E1-5E6233CBF3C1}" destId="{72D07B32-6B3A-406E-B395-BA167BCC931E}" srcOrd="0" destOrd="0" parTransId="{7E6EAEEF-1CFF-4F0D-A875-CD1CBDDADF6E}" sibTransId="{B0830164-89DB-481F-AB34-EB799137B634}"/>
    <dgm:cxn modelId="{D467728B-869F-4903-A761-589EC6AC37A5}" type="presOf" srcId="{17F6546C-B5F3-4A78-BB3C-B3022F07BBE6}" destId="{840BC77C-7F93-473C-B93A-5AD2E7621339}" srcOrd="0" destOrd="0" presId="urn:microsoft.com/office/officeart/2005/8/layout/chevron2"/>
    <dgm:cxn modelId="{7826353A-4FED-49AD-9485-49FAAB7DF83B}" type="presOf" srcId="{ADD83CC1-6815-4CA0-99C1-14721CCC44AF}" destId="{60E201C8-2A81-445C-9494-D68E28A11C75}" srcOrd="0" destOrd="1" presId="urn:microsoft.com/office/officeart/2005/8/layout/chevron2"/>
    <dgm:cxn modelId="{4B02CEEB-6EFA-4BED-8F18-D3818242E0DF}" srcId="{1654E5DA-F502-495E-BFAC-311EEAF20994}" destId="{0EB4DF80-CBFA-4895-B2F8-ACB9BC70DC72}" srcOrd="0" destOrd="0" parTransId="{B2C8C225-4471-4289-89BD-2C2E3FFCF562}" sibTransId="{2C3620F4-B54B-4E7C-928F-379F6AB4F4F0}"/>
    <dgm:cxn modelId="{7D4C403D-2DBB-49EA-B504-22B2AF7A7A53}" type="presOf" srcId="{EB2AE569-090E-4B5F-8E79-C8E5EF526ABA}" destId="{DCDE3B77-18BB-4646-91D2-D37E5C061BDC}" srcOrd="0" destOrd="0" presId="urn:microsoft.com/office/officeart/2005/8/layout/chevron2"/>
    <dgm:cxn modelId="{2FDA7810-3465-4648-9148-10C083B040F8}" srcId="{1654E5DA-F502-495E-BFAC-311EEAF20994}" destId="{ADD83CC1-6815-4CA0-99C1-14721CCC44AF}" srcOrd="1" destOrd="0" parTransId="{7CCBAD60-CAA7-4D57-98A5-CA079083E521}" sibTransId="{1844CC11-5CDD-46F6-9925-DA8F5F314F9F}"/>
    <dgm:cxn modelId="{09C39A57-905B-4FAF-B3F4-F4DA39C3BBD4}" type="presOf" srcId="{0EB4DF80-CBFA-4895-B2F8-ACB9BC70DC72}" destId="{60E201C8-2A81-445C-9494-D68E28A11C75}" srcOrd="0" destOrd="0" presId="urn:microsoft.com/office/officeart/2005/8/layout/chevron2"/>
    <dgm:cxn modelId="{95B65D1B-DB81-45DE-994E-A934D56797D8}" srcId="{EB2AE569-090E-4B5F-8E79-C8E5EF526ABA}" destId="{49395E10-16E7-4B5B-A2E1-5E6233CBF3C1}" srcOrd="1" destOrd="0" parTransId="{7CD9BC80-587C-4B68-B95B-AF8987D1536E}" sibTransId="{03D9F6F6-4F52-4ED5-8FA3-D1889701E461}"/>
    <dgm:cxn modelId="{5D6CA316-E570-4D08-9D65-D884BCA01CD6}" srcId="{EB2AE569-090E-4B5F-8E79-C8E5EF526ABA}" destId="{17F6546C-B5F3-4A78-BB3C-B3022F07BBE6}" srcOrd="2" destOrd="0" parTransId="{531ABD6D-1550-4BEE-88DC-D755371032C8}" sibTransId="{32630A79-A07D-4D9D-AB97-C73DD0E1BA13}"/>
    <dgm:cxn modelId="{7DB63D26-B8FB-48A2-A87B-AA0E55E4F7B2}" type="presOf" srcId="{72D07B32-6B3A-406E-B395-BA167BCC931E}" destId="{7953257A-3E37-488A-AB2B-305D5AD74C84}" srcOrd="0" destOrd="0" presId="urn:microsoft.com/office/officeart/2005/8/layout/chevron2"/>
    <dgm:cxn modelId="{8D0453BF-3895-48D0-A27C-BCC12C21DB18}" type="presOf" srcId="{6B64EB53-DB51-45A8-BCFD-59A0E3ECAE4C}" destId="{3E6BF10F-39CD-46E6-8FEF-5CF0D40DC8DC}" srcOrd="0" destOrd="0" presId="urn:microsoft.com/office/officeart/2005/8/layout/chevron2"/>
    <dgm:cxn modelId="{8F4842CB-1DF7-4CDF-9847-941749D98F52}" srcId="{EB2AE569-090E-4B5F-8E79-C8E5EF526ABA}" destId="{1654E5DA-F502-495E-BFAC-311EEAF20994}" srcOrd="0" destOrd="0" parTransId="{19E6EF91-002D-4545-AC63-B88422C9A55E}" sibTransId="{5FEFBA20-62AF-4E3F-99DC-541AF7529FD3}"/>
    <dgm:cxn modelId="{1B402543-C91B-4BBA-AF34-87B1BE797D1D}" type="presOf" srcId="{49395E10-16E7-4B5B-A2E1-5E6233CBF3C1}" destId="{48FAC004-F67A-416A-A9D6-2FC7C572AFD1}" srcOrd="0" destOrd="0" presId="urn:microsoft.com/office/officeart/2005/8/layout/chevron2"/>
    <dgm:cxn modelId="{F82A5FC0-0B7B-4CFF-95D5-3890217FCA03}" srcId="{17F6546C-B5F3-4A78-BB3C-B3022F07BBE6}" destId="{6B64EB53-DB51-45A8-BCFD-59A0E3ECAE4C}" srcOrd="0" destOrd="0" parTransId="{C37B60D5-CD41-4F68-845E-44F362AE8D32}" sibTransId="{9302F438-D48F-4FEB-B09B-8167B6556A42}"/>
    <dgm:cxn modelId="{35950583-E928-4B97-A785-313A7CCB7A0A}" type="presOf" srcId="{1654E5DA-F502-495E-BFAC-311EEAF20994}" destId="{BFAA740C-50C7-4261-8763-EA83E728550B}" srcOrd="0" destOrd="0" presId="urn:microsoft.com/office/officeart/2005/8/layout/chevron2"/>
    <dgm:cxn modelId="{800B6DCE-AD54-4EBA-86BC-048F51688CEA}" type="presParOf" srcId="{DCDE3B77-18BB-4646-91D2-D37E5C061BDC}" destId="{08290D86-703C-4240-A46E-E6C7EBDB50CE}" srcOrd="0" destOrd="0" presId="urn:microsoft.com/office/officeart/2005/8/layout/chevron2"/>
    <dgm:cxn modelId="{E505BFD4-AE79-434F-A10B-E1FD775BF17A}" type="presParOf" srcId="{08290D86-703C-4240-A46E-E6C7EBDB50CE}" destId="{BFAA740C-50C7-4261-8763-EA83E728550B}" srcOrd="0" destOrd="0" presId="urn:microsoft.com/office/officeart/2005/8/layout/chevron2"/>
    <dgm:cxn modelId="{FD9F7886-A1C1-4EC0-ABB6-B981DCEDA722}" type="presParOf" srcId="{08290D86-703C-4240-A46E-E6C7EBDB50CE}" destId="{60E201C8-2A81-445C-9494-D68E28A11C75}" srcOrd="1" destOrd="0" presId="urn:microsoft.com/office/officeart/2005/8/layout/chevron2"/>
    <dgm:cxn modelId="{BA16457A-16C7-4137-8932-00C691A09C75}" type="presParOf" srcId="{DCDE3B77-18BB-4646-91D2-D37E5C061BDC}" destId="{AAE564D2-5CA4-4CD5-9EBD-6FC60144991A}" srcOrd="1" destOrd="0" presId="urn:microsoft.com/office/officeart/2005/8/layout/chevron2"/>
    <dgm:cxn modelId="{B0130C99-4B91-4CC9-81E5-C17E6E6CEFAD}" type="presParOf" srcId="{DCDE3B77-18BB-4646-91D2-D37E5C061BDC}" destId="{B8D84BA1-2A4C-490A-9566-93D879888788}" srcOrd="2" destOrd="0" presId="urn:microsoft.com/office/officeart/2005/8/layout/chevron2"/>
    <dgm:cxn modelId="{B302F236-2FAD-4073-B424-BFE2795EE9DE}" type="presParOf" srcId="{B8D84BA1-2A4C-490A-9566-93D879888788}" destId="{48FAC004-F67A-416A-A9D6-2FC7C572AFD1}" srcOrd="0" destOrd="0" presId="urn:microsoft.com/office/officeart/2005/8/layout/chevron2"/>
    <dgm:cxn modelId="{D590279E-FA46-4018-8190-22D8ECAB7950}" type="presParOf" srcId="{B8D84BA1-2A4C-490A-9566-93D879888788}" destId="{7953257A-3E37-488A-AB2B-305D5AD74C84}" srcOrd="1" destOrd="0" presId="urn:microsoft.com/office/officeart/2005/8/layout/chevron2"/>
    <dgm:cxn modelId="{41CFAE74-A843-4C15-B090-952587BBD7FD}" type="presParOf" srcId="{DCDE3B77-18BB-4646-91D2-D37E5C061BDC}" destId="{A3CFCB2D-BD6C-4066-A2F9-014AF9C8F233}" srcOrd="3" destOrd="0" presId="urn:microsoft.com/office/officeart/2005/8/layout/chevron2"/>
    <dgm:cxn modelId="{FA96890A-D74A-480A-A762-C8BD905C706A}" type="presParOf" srcId="{DCDE3B77-18BB-4646-91D2-D37E5C061BDC}" destId="{23060F8F-7E82-4488-AD0A-0FFF5F63C745}" srcOrd="4" destOrd="0" presId="urn:microsoft.com/office/officeart/2005/8/layout/chevron2"/>
    <dgm:cxn modelId="{BAC5B954-B231-4C14-999D-E8BF57943213}" type="presParOf" srcId="{23060F8F-7E82-4488-AD0A-0FFF5F63C745}" destId="{840BC77C-7F93-473C-B93A-5AD2E7621339}" srcOrd="0" destOrd="0" presId="urn:microsoft.com/office/officeart/2005/8/layout/chevron2"/>
    <dgm:cxn modelId="{B3C37C17-8DB1-49F4-9086-C1E1DF7856BF}" type="presParOf" srcId="{23060F8F-7E82-4488-AD0A-0FFF5F63C745}" destId="{3E6BF10F-39CD-46E6-8FEF-5CF0D40DC8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3049F-5CAC-4BC7-8251-36F5829DD1FB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0FBC96-502F-4961-A2BC-B0CF1A83FA7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осуществлять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DF2EF760-5EE5-44CD-8505-D0989C1D098D}" type="parTrans" cxnId="{FBDE64C4-3DC0-4097-9876-24A4B3762286}">
      <dgm:prSet/>
      <dgm:spPr/>
      <dgm:t>
        <a:bodyPr/>
        <a:lstStyle/>
        <a:p>
          <a:endParaRPr lang="ru-RU"/>
        </a:p>
      </dgm:t>
    </dgm:pt>
    <dgm:pt modelId="{E2B2BF8A-080E-4436-893C-9DFBBA9C2D93}" type="sibTrans" cxnId="{FBDE64C4-3DC0-4097-9876-24A4B3762286}">
      <dgm:prSet/>
      <dgm:spPr/>
      <dgm:t>
        <a:bodyPr/>
        <a:lstStyle/>
        <a:p>
          <a:endParaRPr lang="ru-RU"/>
        </a:p>
      </dgm:t>
    </dgm:pt>
    <dgm:pt modelId="{FD0D917E-3E37-4E24-AB49-96528712D80F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i="1" dirty="0" smtClean="0">
              <a:latin typeface="Arial" pitchFamily="34" charset="0"/>
              <a:cs typeface="Arial" pitchFamily="34" charset="0"/>
            </a:rPr>
            <a:t>регулярный мониторинг (сопоставление) изменений в национальных системах мер административного воздействия и практики их применения, а также степени восприятия (имплементации) национальным законодательством рекомендованных наднациональными органами подходов;</a:t>
          </a:r>
          <a:endParaRPr lang="ru-RU" sz="1600" i="1" dirty="0"/>
        </a:p>
      </dgm:t>
    </dgm:pt>
    <dgm:pt modelId="{E7959A1A-9E92-4870-AEC9-6D5B9A4F06F8}" type="parTrans" cxnId="{D5D80AA0-EA9E-4C90-8F3D-4F28986EC3F8}">
      <dgm:prSet/>
      <dgm:spPr/>
      <dgm:t>
        <a:bodyPr/>
        <a:lstStyle/>
        <a:p>
          <a:endParaRPr lang="ru-RU"/>
        </a:p>
      </dgm:t>
    </dgm:pt>
    <dgm:pt modelId="{4389CC97-2DC1-4C5B-8E8E-67652B14D1AA}" type="sibTrans" cxnId="{D5D80AA0-EA9E-4C90-8F3D-4F28986EC3F8}">
      <dgm:prSet/>
      <dgm:spPr/>
      <dgm:t>
        <a:bodyPr/>
        <a:lstStyle/>
        <a:p>
          <a:endParaRPr lang="ru-RU"/>
        </a:p>
      </dgm:t>
    </dgm:pt>
    <dgm:pt modelId="{5BCAE7F0-CA8C-4F0F-B69F-B9EA7FF5B72F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проводить</a:t>
          </a:r>
          <a:endParaRPr lang="ru-RU" b="1" dirty="0">
            <a:solidFill>
              <a:schemeClr val="tx1"/>
            </a:solidFill>
          </a:endParaRPr>
        </a:p>
      </dgm:t>
    </dgm:pt>
    <dgm:pt modelId="{EA979794-529E-4735-A462-7D9E885FDBBC}" type="parTrans" cxnId="{562E32EE-473A-4E55-ACE0-CC093EBBF8D1}">
      <dgm:prSet/>
      <dgm:spPr/>
      <dgm:t>
        <a:bodyPr/>
        <a:lstStyle/>
        <a:p>
          <a:endParaRPr lang="ru-RU"/>
        </a:p>
      </dgm:t>
    </dgm:pt>
    <dgm:pt modelId="{71AD93DA-62E7-4FD6-A783-F54B7BD2CE0E}" type="sibTrans" cxnId="{562E32EE-473A-4E55-ACE0-CC093EBBF8D1}">
      <dgm:prSet/>
      <dgm:spPr/>
      <dgm:t>
        <a:bodyPr/>
        <a:lstStyle/>
        <a:p>
          <a:endParaRPr lang="ru-RU"/>
        </a:p>
      </dgm:t>
    </dgm:pt>
    <dgm:pt modelId="{52351FD8-90ED-41EC-B4B7-D4F8CAD67483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i="1" dirty="0" smtClean="0">
              <a:latin typeface="Arial" pitchFamily="34" charset="0"/>
              <a:cs typeface="Arial" pitchFamily="34" charset="0"/>
            </a:rPr>
            <a:t>регулярный анализ национальных мер административно-правового воздействия в сфере защиты прав и законных интересов субъектов предпринимательской деятельности и практики их применения государствами членами ТС не только с учетом количества и размера наложенных  штрафов, но и  улучшения условий для ведения предпринимательской деятельности,  осуществлять информационный обмен по определенным согласованным сторонами формам внутри ТС с предоставлением информации ЕЭК с использованием ИИСВВТ</a:t>
          </a:r>
          <a:r>
            <a:rPr lang="ru-RU" sz="1400" i="1" dirty="0" smtClean="0">
              <a:latin typeface="Arial" pitchFamily="34" charset="0"/>
              <a:cs typeface="Arial" pitchFamily="34" charset="0"/>
            </a:rPr>
            <a:t>;</a:t>
          </a:r>
          <a:endParaRPr lang="ru-RU" sz="1400" i="1" dirty="0">
            <a:latin typeface="Arial" pitchFamily="34" charset="0"/>
            <a:cs typeface="Arial" pitchFamily="34" charset="0"/>
          </a:endParaRPr>
        </a:p>
      </dgm:t>
    </dgm:pt>
    <dgm:pt modelId="{18F4F45D-5768-44FE-85C8-17E7EF5687A5}" type="parTrans" cxnId="{FB5ECA64-399E-4314-A7B5-F6F1E4003BA8}">
      <dgm:prSet/>
      <dgm:spPr/>
      <dgm:t>
        <a:bodyPr/>
        <a:lstStyle/>
        <a:p>
          <a:endParaRPr lang="ru-RU"/>
        </a:p>
      </dgm:t>
    </dgm:pt>
    <dgm:pt modelId="{E2B1048E-E58B-437A-91FD-615DC99E1636}" type="sibTrans" cxnId="{FB5ECA64-399E-4314-A7B5-F6F1E4003BA8}">
      <dgm:prSet/>
      <dgm:spPr/>
      <dgm:t>
        <a:bodyPr/>
        <a:lstStyle/>
        <a:p>
          <a:endParaRPr lang="ru-RU"/>
        </a:p>
      </dgm:t>
    </dgm:pt>
    <dgm:pt modelId="{C581E3C4-E430-41B2-8ECA-2CFD4C1912C0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осуществлять</a:t>
          </a:r>
          <a:endParaRPr lang="ru-RU" b="1" dirty="0">
            <a:solidFill>
              <a:schemeClr val="tx1"/>
            </a:solidFill>
          </a:endParaRPr>
        </a:p>
      </dgm:t>
    </dgm:pt>
    <dgm:pt modelId="{64F04D14-5834-41D7-8D29-A1AAF616E95A}" type="parTrans" cxnId="{54E155B0-FC31-4023-B7BC-870BDFE3AE2D}">
      <dgm:prSet/>
      <dgm:spPr/>
      <dgm:t>
        <a:bodyPr/>
        <a:lstStyle/>
        <a:p>
          <a:endParaRPr lang="ru-RU"/>
        </a:p>
      </dgm:t>
    </dgm:pt>
    <dgm:pt modelId="{1F84F8F0-D728-425F-9A80-79F6B7683D1F}" type="sibTrans" cxnId="{54E155B0-FC31-4023-B7BC-870BDFE3AE2D}">
      <dgm:prSet/>
      <dgm:spPr/>
      <dgm:t>
        <a:bodyPr/>
        <a:lstStyle/>
        <a:p>
          <a:endParaRPr lang="ru-RU"/>
        </a:p>
      </dgm:t>
    </dgm:pt>
    <dgm:pt modelId="{84126ECB-A393-4570-A644-3664CA5B4966}">
      <dgm:prSet phldrT="[Текст]" custT="1"/>
      <dgm:spPr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600" i="1" dirty="0" smtClean="0">
              <a:latin typeface="Arial" pitchFamily="34" charset="0"/>
              <a:cs typeface="Arial" pitchFamily="34" charset="0"/>
            </a:rPr>
            <a:t>регулярный мониторинг (сопоставление) изменений в национальных системах мер административного воздействия и практики их применения, а также степени восприятия (имплементации) национальным законодательством рекомендованных наднациональными органами подходов.</a:t>
          </a:r>
          <a:endParaRPr lang="ru-RU" sz="1600" i="1" dirty="0">
            <a:latin typeface="Arial" pitchFamily="34" charset="0"/>
            <a:cs typeface="Arial" pitchFamily="34" charset="0"/>
          </a:endParaRPr>
        </a:p>
      </dgm:t>
    </dgm:pt>
    <dgm:pt modelId="{B7696512-088D-47DB-8841-E712667EF0C2}" type="parTrans" cxnId="{1BC46BAC-138B-4AAD-AF37-DA6FDF20196C}">
      <dgm:prSet/>
      <dgm:spPr/>
      <dgm:t>
        <a:bodyPr/>
        <a:lstStyle/>
        <a:p>
          <a:endParaRPr lang="ru-RU"/>
        </a:p>
      </dgm:t>
    </dgm:pt>
    <dgm:pt modelId="{CD719B6D-E6CB-449E-8B9E-57B16E8DDEBB}" type="sibTrans" cxnId="{1BC46BAC-138B-4AAD-AF37-DA6FDF20196C}">
      <dgm:prSet/>
      <dgm:spPr/>
      <dgm:t>
        <a:bodyPr/>
        <a:lstStyle/>
        <a:p>
          <a:endParaRPr lang="ru-RU"/>
        </a:p>
      </dgm:t>
    </dgm:pt>
    <dgm:pt modelId="{3772ECB0-EF5E-4CFB-A106-EA7048E8BD35}" type="pres">
      <dgm:prSet presAssocID="{2263049F-5CAC-4BC7-8251-36F5829DD1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2B086C-583D-4000-B6CD-C199C4F84187}" type="pres">
      <dgm:prSet presAssocID="{A80FBC96-502F-4961-A2BC-B0CF1A83FA7D}" presName="composite" presStyleCnt="0"/>
      <dgm:spPr/>
    </dgm:pt>
    <dgm:pt modelId="{85561CD9-4E11-4C93-BD1F-D5D81B369AB1}" type="pres">
      <dgm:prSet presAssocID="{A80FBC96-502F-4961-A2BC-B0CF1A83FA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4DB3-C804-4072-8C83-DB2D8DAE33F0}" type="pres">
      <dgm:prSet presAssocID="{A80FBC96-502F-4961-A2BC-B0CF1A83FA7D}" presName="descendantText" presStyleLbl="alignAcc1" presStyleIdx="0" presStyleCnt="3" custScaleY="98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59989-1E3D-4516-8625-29859F90F979}" type="pres">
      <dgm:prSet presAssocID="{E2B2BF8A-080E-4436-893C-9DFBBA9C2D93}" presName="sp" presStyleCnt="0"/>
      <dgm:spPr/>
    </dgm:pt>
    <dgm:pt modelId="{9D23AE88-094A-4975-B278-F5645D73D710}" type="pres">
      <dgm:prSet presAssocID="{5BCAE7F0-CA8C-4F0F-B69F-B9EA7FF5B72F}" presName="composite" presStyleCnt="0"/>
      <dgm:spPr/>
    </dgm:pt>
    <dgm:pt modelId="{B7D30604-AFC2-4E82-A7C2-56D7792E6233}" type="pres">
      <dgm:prSet presAssocID="{5BCAE7F0-CA8C-4F0F-B69F-B9EA7FF5B7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2997F-071A-4B66-900C-F9B04411580D}" type="pres">
      <dgm:prSet presAssocID="{5BCAE7F0-CA8C-4F0F-B69F-B9EA7FF5B72F}" presName="descendantText" presStyleLbl="alignAcc1" presStyleIdx="1" presStyleCnt="3" custScaleY="152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460C9-3DA9-46D2-922C-E929A7D780FF}" type="pres">
      <dgm:prSet presAssocID="{71AD93DA-62E7-4FD6-A783-F54B7BD2CE0E}" presName="sp" presStyleCnt="0"/>
      <dgm:spPr/>
    </dgm:pt>
    <dgm:pt modelId="{A53F9396-6DAA-4C97-9F1F-F73B1C704988}" type="pres">
      <dgm:prSet presAssocID="{C581E3C4-E430-41B2-8ECA-2CFD4C1912C0}" presName="composite" presStyleCnt="0"/>
      <dgm:spPr/>
    </dgm:pt>
    <dgm:pt modelId="{0B13338E-6538-4333-8360-A421C821A8E5}" type="pres">
      <dgm:prSet presAssocID="{C581E3C4-E430-41B2-8ECA-2CFD4C1912C0}" presName="parentText" presStyleLbl="alignNode1" presStyleIdx="2" presStyleCnt="3" custScaleX="107136" custLinFactNeighborX="5567" custLinFactNeighborY="-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5B6E2-1789-4BA2-9554-007D6FE457AD}" type="pres">
      <dgm:prSet presAssocID="{C581E3C4-E430-41B2-8ECA-2CFD4C1912C0}" presName="descendantText" presStyleLbl="alignAcc1" presStyleIdx="2" presStyleCnt="3" custScaleX="98194" custScaleY="114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FA0E9-D075-4644-A99F-6A4320822425}" type="presOf" srcId="{FD0D917E-3E37-4E24-AB49-96528712D80F}" destId="{1B884DB3-C804-4072-8C83-DB2D8DAE33F0}" srcOrd="0" destOrd="0" presId="urn:microsoft.com/office/officeart/2005/8/layout/chevron2"/>
    <dgm:cxn modelId="{9F3579EC-991B-4069-AB76-94C32EEE1037}" type="presOf" srcId="{C581E3C4-E430-41B2-8ECA-2CFD4C1912C0}" destId="{0B13338E-6538-4333-8360-A421C821A8E5}" srcOrd="0" destOrd="0" presId="urn:microsoft.com/office/officeart/2005/8/layout/chevron2"/>
    <dgm:cxn modelId="{1BC46BAC-138B-4AAD-AF37-DA6FDF20196C}" srcId="{C581E3C4-E430-41B2-8ECA-2CFD4C1912C0}" destId="{84126ECB-A393-4570-A644-3664CA5B4966}" srcOrd="0" destOrd="0" parTransId="{B7696512-088D-47DB-8841-E712667EF0C2}" sibTransId="{CD719B6D-E6CB-449E-8B9E-57B16E8DDEBB}"/>
    <dgm:cxn modelId="{329BE8AF-F8E0-42C9-BB55-446A2B83CD27}" type="presOf" srcId="{84126ECB-A393-4570-A644-3664CA5B4966}" destId="{C3C5B6E2-1789-4BA2-9554-007D6FE457AD}" srcOrd="0" destOrd="0" presId="urn:microsoft.com/office/officeart/2005/8/layout/chevron2"/>
    <dgm:cxn modelId="{17387553-387B-402C-AB8F-5FA9E65762B9}" type="presOf" srcId="{5BCAE7F0-CA8C-4F0F-B69F-B9EA7FF5B72F}" destId="{B7D30604-AFC2-4E82-A7C2-56D7792E6233}" srcOrd="0" destOrd="0" presId="urn:microsoft.com/office/officeart/2005/8/layout/chevron2"/>
    <dgm:cxn modelId="{54E155B0-FC31-4023-B7BC-870BDFE3AE2D}" srcId="{2263049F-5CAC-4BC7-8251-36F5829DD1FB}" destId="{C581E3C4-E430-41B2-8ECA-2CFD4C1912C0}" srcOrd="2" destOrd="0" parTransId="{64F04D14-5834-41D7-8D29-A1AAF616E95A}" sibTransId="{1F84F8F0-D728-425F-9A80-79F6B7683D1F}"/>
    <dgm:cxn modelId="{562E32EE-473A-4E55-ACE0-CC093EBBF8D1}" srcId="{2263049F-5CAC-4BC7-8251-36F5829DD1FB}" destId="{5BCAE7F0-CA8C-4F0F-B69F-B9EA7FF5B72F}" srcOrd="1" destOrd="0" parTransId="{EA979794-529E-4735-A462-7D9E885FDBBC}" sibTransId="{71AD93DA-62E7-4FD6-A783-F54B7BD2CE0E}"/>
    <dgm:cxn modelId="{DB8CE886-1D25-42E1-9803-24235F5A77A2}" type="presOf" srcId="{2263049F-5CAC-4BC7-8251-36F5829DD1FB}" destId="{3772ECB0-EF5E-4CFB-A106-EA7048E8BD35}" srcOrd="0" destOrd="0" presId="urn:microsoft.com/office/officeart/2005/8/layout/chevron2"/>
    <dgm:cxn modelId="{D5D80AA0-EA9E-4C90-8F3D-4F28986EC3F8}" srcId="{A80FBC96-502F-4961-A2BC-B0CF1A83FA7D}" destId="{FD0D917E-3E37-4E24-AB49-96528712D80F}" srcOrd="0" destOrd="0" parTransId="{E7959A1A-9E92-4870-AEC9-6D5B9A4F06F8}" sibTransId="{4389CC97-2DC1-4C5B-8E8E-67652B14D1AA}"/>
    <dgm:cxn modelId="{D74B1955-75BA-4607-9183-818FD8CEE12E}" type="presOf" srcId="{52351FD8-90ED-41EC-B4B7-D4F8CAD67483}" destId="{B1D2997F-071A-4B66-900C-F9B04411580D}" srcOrd="0" destOrd="0" presId="urn:microsoft.com/office/officeart/2005/8/layout/chevron2"/>
    <dgm:cxn modelId="{FBDE64C4-3DC0-4097-9876-24A4B3762286}" srcId="{2263049F-5CAC-4BC7-8251-36F5829DD1FB}" destId="{A80FBC96-502F-4961-A2BC-B0CF1A83FA7D}" srcOrd="0" destOrd="0" parTransId="{DF2EF760-5EE5-44CD-8505-D0989C1D098D}" sibTransId="{E2B2BF8A-080E-4436-893C-9DFBBA9C2D93}"/>
    <dgm:cxn modelId="{16EB805B-1FF6-47EF-B0D6-2525E93267F6}" type="presOf" srcId="{A80FBC96-502F-4961-A2BC-B0CF1A83FA7D}" destId="{85561CD9-4E11-4C93-BD1F-D5D81B369AB1}" srcOrd="0" destOrd="0" presId="urn:microsoft.com/office/officeart/2005/8/layout/chevron2"/>
    <dgm:cxn modelId="{FB5ECA64-399E-4314-A7B5-F6F1E4003BA8}" srcId="{5BCAE7F0-CA8C-4F0F-B69F-B9EA7FF5B72F}" destId="{52351FD8-90ED-41EC-B4B7-D4F8CAD67483}" srcOrd="0" destOrd="0" parTransId="{18F4F45D-5768-44FE-85C8-17E7EF5687A5}" sibTransId="{E2B1048E-E58B-437A-91FD-615DC99E1636}"/>
    <dgm:cxn modelId="{2A5B1937-DAD9-41EB-AAE2-50A23F2B0A18}" type="presParOf" srcId="{3772ECB0-EF5E-4CFB-A106-EA7048E8BD35}" destId="{3D2B086C-583D-4000-B6CD-C199C4F84187}" srcOrd="0" destOrd="0" presId="urn:microsoft.com/office/officeart/2005/8/layout/chevron2"/>
    <dgm:cxn modelId="{DE857908-E33B-4CC7-8286-F6DDB200EA99}" type="presParOf" srcId="{3D2B086C-583D-4000-B6CD-C199C4F84187}" destId="{85561CD9-4E11-4C93-BD1F-D5D81B369AB1}" srcOrd="0" destOrd="0" presId="urn:microsoft.com/office/officeart/2005/8/layout/chevron2"/>
    <dgm:cxn modelId="{809E69B8-4A38-4FB2-88DB-811C59F05E7F}" type="presParOf" srcId="{3D2B086C-583D-4000-B6CD-C199C4F84187}" destId="{1B884DB3-C804-4072-8C83-DB2D8DAE33F0}" srcOrd="1" destOrd="0" presId="urn:microsoft.com/office/officeart/2005/8/layout/chevron2"/>
    <dgm:cxn modelId="{227F35CA-E693-4C45-BB5D-DC24418693BD}" type="presParOf" srcId="{3772ECB0-EF5E-4CFB-A106-EA7048E8BD35}" destId="{08B59989-1E3D-4516-8625-29859F90F979}" srcOrd="1" destOrd="0" presId="urn:microsoft.com/office/officeart/2005/8/layout/chevron2"/>
    <dgm:cxn modelId="{A76B09F3-235E-4396-8318-1D7C2FFE2DD3}" type="presParOf" srcId="{3772ECB0-EF5E-4CFB-A106-EA7048E8BD35}" destId="{9D23AE88-094A-4975-B278-F5645D73D710}" srcOrd="2" destOrd="0" presId="urn:microsoft.com/office/officeart/2005/8/layout/chevron2"/>
    <dgm:cxn modelId="{C4705C3B-467F-4E8C-A21C-5DDCFC8600A8}" type="presParOf" srcId="{9D23AE88-094A-4975-B278-F5645D73D710}" destId="{B7D30604-AFC2-4E82-A7C2-56D7792E6233}" srcOrd="0" destOrd="0" presId="urn:microsoft.com/office/officeart/2005/8/layout/chevron2"/>
    <dgm:cxn modelId="{E02454E3-4715-4991-8CBF-C52D2B00BBE7}" type="presParOf" srcId="{9D23AE88-094A-4975-B278-F5645D73D710}" destId="{B1D2997F-071A-4B66-900C-F9B04411580D}" srcOrd="1" destOrd="0" presId="urn:microsoft.com/office/officeart/2005/8/layout/chevron2"/>
    <dgm:cxn modelId="{5F7CD0D4-A57A-4C16-AB46-2EE834A47DB1}" type="presParOf" srcId="{3772ECB0-EF5E-4CFB-A106-EA7048E8BD35}" destId="{87F460C9-3DA9-46D2-922C-E929A7D780FF}" srcOrd="3" destOrd="0" presId="urn:microsoft.com/office/officeart/2005/8/layout/chevron2"/>
    <dgm:cxn modelId="{BB7B8746-E89A-4CB9-BEB0-D0A6BD9A5EE6}" type="presParOf" srcId="{3772ECB0-EF5E-4CFB-A106-EA7048E8BD35}" destId="{A53F9396-6DAA-4C97-9F1F-F73B1C704988}" srcOrd="4" destOrd="0" presId="urn:microsoft.com/office/officeart/2005/8/layout/chevron2"/>
    <dgm:cxn modelId="{EB9B578F-5059-4DAC-9FB5-1C7DB3735D4D}" type="presParOf" srcId="{A53F9396-6DAA-4C97-9F1F-F73B1C704988}" destId="{0B13338E-6538-4333-8360-A421C821A8E5}" srcOrd="0" destOrd="0" presId="urn:microsoft.com/office/officeart/2005/8/layout/chevron2"/>
    <dgm:cxn modelId="{9472B2C6-7E33-49C7-99C2-09A95A77DE8D}" type="presParOf" srcId="{A53F9396-6DAA-4C97-9F1F-F73B1C704988}" destId="{C3C5B6E2-1789-4BA2-9554-007D6FE457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C9C5-98C1-418E-A0F1-E8E8B05E3010}">
      <dsp:nvSpPr>
        <dsp:cNvPr id="0" name=""/>
        <dsp:cNvSpPr/>
      </dsp:nvSpPr>
      <dsp:spPr>
        <a:xfrm rot="5400000">
          <a:off x="-299986" y="304794"/>
          <a:ext cx="1999909" cy="139993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закрепить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704775"/>
        <a:ext cx="1399936" cy="599973"/>
      </dsp:txXfrm>
    </dsp:sp>
    <dsp:sp modelId="{A2EE39D0-37DF-4DE3-8985-BF40814F3BA5}">
      <dsp:nvSpPr>
        <dsp:cNvPr id="0" name=""/>
        <dsp:cNvSpPr/>
      </dsp:nvSpPr>
      <dsp:spPr>
        <a:xfrm rot="5400000">
          <a:off x="4514493" y="-3109748"/>
          <a:ext cx="1299941" cy="7529055"/>
        </a:xfrm>
        <a:prstGeom prst="round2SameRect">
          <a:avLst/>
        </a:prstGeom>
        <a:gradFill rotWithShape="0">
          <a:gsLst>
            <a:gs pos="0">
              <a:schemeClr val="bg1">
                <a:lumMod val="85000"/>
              </a:schemeClr>
            </a:gs>
            <a:gs pos="49000">
              <a:srgbClr val="FFFFCC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latin typeface="Arial" pitchFamily="34" charset="0"/>
              <a:cs typeface="Arial" pitchFamily="34" charset="0"/>
            </a:rPr>
            <a:t>в концепции государственного регулирования предпринимательской деятельности общие единые принципы осуществления контрольной и надзорной деятельности (в том числе: презумпции добросовестности проверяемого субъекта; приоритета предупреждения и профилактики нарушений законодательства; планирования контрольной и надзорной деятельности на основе системы  управления рисками);</a:t>
          </a:r>
          <a:endParaRPr lang="ru-RU" sz="1400" b="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399936" y="68267"/>
        <a:ext cx="7465597" cy="1173025"/>
      </dsp:txXfrm>
    </dsp:sp>
    <dsp:sp modelId="{144CDA82-E3A3-4F40-899E-592254D2C085}">
      <dsp:nvSpPr>
        <dsp:cNvPr id="0" name=""/>
        <dsp:cNvSpPr/>
      </dsp:nvSpPr>
      <dsp:spPr>
        <a:xfrm rot="5400000">
          <a:off x="-279869" y="2244212"/>
          <a:ext cx="1999909" cy="139993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выработать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20118" y="2644193"/>
        <a:ext cx="1399936" cy="599973"/>
      </dsp:txXfrm>
    </dsp:sp>
    <dsp:sp modelId="{B975F297-4ED3-459B-93F9-0645D43D6E0C}">
      <dsp:nvSpPr>
        <dsp:cNvPr id="0" name=""/>
        <dsp:cNvSpPr/>
      </dsp:nvSpPr>
      <dsp:spPr>
        <a:xfrm rot="5400000">
          <a:off x="4458557" y="-1051862"/>
          <a:ext cx="1411814" cy="7466187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критерии оценки эффективности национальных контрольно-надзорных систем в сфере регулирования предпринимательской деятельности, принять единые статистические индикаторы, позволяющие их оценивать и сопоставлять их эффективность, в том числе в разрезе малых, средних и крупных субъектов предпринимательства, а также по отраслям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431371" y="2044243"/>
        <a:ext cx="7397268" cy="1273976"/>
      </dsp:txXfrm>
    </dsp:sp>
    <dsp:sp modelId="{82B8AED8-69A2-49DF-AF2A-694706F69D85}">
      <dsp:nvSpPr>
        <dsp:cNvPr id="0" name=""/>
        <dsp:cNvSpPr/>
      </dsp:nvSpPr>
      <dsp:spPr>
        <a:xfrm rot="5400000">
          <a:off x="-299986" y="3983900"/>
          <a:ext cx="1999909" cy="1399936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проводить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4383881"/>
        <a:ext cx="1399936" cy="599973"/>
      </dsp:txXfrm>
    </dsp:sp>
    <dsp:sp modelId="{52531EE3-C520-4F67-8255-E894B04F57A4}">
      <dsp:nvSpPr>
        <dsp:cNvPr id="0" name=""/>
        <dsp:cNvSpPr/>
      </dsp:nvSpPr>
      <dsp:spPr>
        <a:xfrm rot="5400000">
          <a:off x="4514493" y="557852"/>
          <a:ext cx="1299941" cy="7529055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на регулярной основе сопоставительное исследование состояния национальных контрольно-надзорных систем, а также ход реализации концепций государственного регулирования предпринимательской деятельности, выявлять лучший опыт и вырабатывать рекомендации по совершенствованию национального нормативно-правового регулирования и практики </a:t>
          </a:r>
          <a:r>
            <a:rPr lang="ru-RU" sz="1400" i="1" kern="1200" dirty="0" err="1" smtClean="0">
              <a:latin typeface="Arial" pitchFamily="34" charset="0"/>
              <a:cs typeface="Arial" pitchFamily="34" charset="0"/>
            </a:rPr>
            <a:t>правоприменения</a:t>
          </a: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; </a:t>
          </a:r>
          <a:endParaRPr lang="ru-RU" sz="14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399936" y="3735867"/>
        <a:ext cx="7465597" cy="1173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A740C-50C7-4261-8763-EA83E728550B}">
      <dsp:nvSpPr>
        <dsp:cNvPr id="0" name=""/>
        <dsp:cNvSpPr/>
      </dsp:nvSpPr>
      <dsp:spPr>
        <a:xfrm rot="5400000">
          <a:off x="-306269" y="322502"/>
          <a:ext cx="2041793" cy="14292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использовать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1" y="730861"/>
        <a:ext cx="1429255" cy="612538"/>
      </dsp:txXfrm>
    </dsp:sp>
    <dsp:sp modelId="{60E201C8-2A81-445C-9494-D68E28A11C75}">
      <dsp:nvSpPr>
        <dsp:cNvPr id="0" name=""/>
        <dsp:cNvSpPr/>
      </dsp:nvSpPr>
      <dsp:spPr>
        <a:xfrm rot="5400000">
          <a:off x="4425226" y="-2979737"/>
          <a:ext cx="1327165" cy="7319107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latin typeface="Arial" pitchFamily="34" charset="0"/>
              <a:cs typeface="Arial" pitchFamily="34" charset="0"/>
            </a:rPr>
            <a:t>при регулировании отношений в сфере предпринимательства преимущественно  гражданско-правовые меры воздействия по сравнению с административно-правовыми мерами во всех случаях, когда это возможно без ущерба безопасности потребителя, нарушения прав и законных интересов неограниченного круга лиц ;</a:t>
          </a:r>
          <a:endParaRPr lang="ru-RU" sz="1400" b="0" i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i="1" kern="1200" dirty="0"/>
        </a:p>
      </dsp:txBody>
      <dsp:txXfrm rot="-5400000">
        <a:off x="1429256" y="81020"/>
        <a:ext cx="7254320" cy="1197591"/>
      </dsp:txXfrm>
    </dsp:sp>
    <dsp:sp modelId="{48FAC004-F67A-416A-A9D6-2FC7C572AFD1}">
      <dsp:nvSpPr>
        <dsp:cNvPr id="0" name=""/>
        <dsp:cNvSpPr/>
      </dsp:nvSpPr>
      <dsp:spPr>
        <a:xfrm rot="5400000">
          <a:off x="-306269" y="2183471"/>
          <a:ext cx="2041793" cy="14292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осуществлять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1" y="2591830"/>
        <a:ext cx="1429255" cy="612538"/>
      </dsp:txXfrm>
    </dsp:sp>
    <dsp:sp modelId="{7953257A-3E37-488A-AB2B-305D5AD74C84}">
      <dsp:nvSpPr>
        <dsp:cNvPr id="0" name=""/>
        <dsp:cNvSpPr/>
      </dsp:nvSpPr>
      <dsp:spPr>
        <a:xfrm rot="5400000">
          <a:off x="4425226" y="-1118768"/>
          <a:ext cx="1327165" cy="7319107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регулярный функциональный анализ национальных мер административно-правового воздействия и практики их применения государствами членами ТС с целью исключения несоразмерности, дублирования на основе синхронизированного по сферам анализа плана, информационный обмен по определенным согласованным сторонами формам внутри ТС с предоставлением информации ЕЭК;</a:t>
          </a:r>
          <a:endParaRPr lang="ru-RU" sz="14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429256" y="1941989"/>
        <a:ext cx="7254320" cy="1197591"/>
      </dsp:txXfrm>
    </dsp:sp>
    <dsp:sp modelId="{840BC77C-7F93-473C-B93A-5AD2E7621339}">
      <dsp:nvSpPr>
        <dsp:cNvPr id="0" name=""/>
        <dsp:cNvSpPr/>
      </dsp:nvSpPr>
      <dsp:spPr>
        <a:xfrm rot="5400000">
          <a:off x="-306269" y="4296914"/>
          <a:ext cx="2041793" cy="142925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осуществлять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1" y="4705273"/>
        <a:ext cx="1429255" cy="612538"/>
      </dsp:txXfrm>
    </dsp:sp>
    <dsp:sp modelId="{3E6BF10F-39CD-46E6-8FEF-5CF0D40DC8DC}">
      <dsp:nvSpPr>
        <dsp:cNvPr id="0" name=""/>
        <dsp:cNvSpPr/>
      </dsp:nvSpPr>
      <dsp:spPr>
        <a:xfrm rot="5400000">
          <a:off x="4147062" y="1000925"/>
          <a:ext cx="1832112" cy="7319107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регулярный анализ национальных мер административно-правового воздействия в сфере защиты прав и законных интересов субъектов предпринимательской деятельности и практики их применения государствами членами ТС не только с учетом количества и размера наложенных  штрафов, но и  улучшения условий для ведения предпринимательской деятельности,  осуществлять информационный обмен по определенным согласованным сторонами формам внутри ТС с предоставлением информации ЕЭК;</a:t>
          </a:r>
          <a:endParaRPr lang="ru-RU" sz="14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403565" y="3833858"/>
        <a:ext cx="7229671" cy="1653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61CD9-4E11-4C93-BD1F-D5D81B369AB1}">
      <dsp:nvSpPr>
        <dsp:cNvPr id="0" name=""/>
        <dsp:cNvSpPr/>
      </dsp:nvSpPr>
      <dsp:spPr>
        <a:xfrm rot="5400000">
          <a:off x="-287758" y="309251"/>
          <a:ext cx="1918389" cy="134287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осуществлять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1" y="692928"/>
        <a:ext cx="1342872" cy="575517"/>
      </dsp:txXfrm>
    </dsp:sp>
    <dsp:sp modelId="{1B884DB3-C804-4072-8C83-DB2D8DAE33F0}">
      <dsp:nvSpPr>
        <dsp:cNvPr id="0" name=""/>
        <dsp:cNvSpPr/>
      </dsp:nvSpPr>
      <dsp:spPr>
        <a:xfrm rot="5400000">
          <a:off x="4411694" y="-3040077"/>
          <a:ext cx="1232451" cy="7370095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регулярный мониторинг (сопоставление) изменений в национальных системах мер административного воздействия и практики их применения, а также степени восприятия (имплементации) национальным законодательством рекомендованных наднациональными органами подходов;</a:t>
          </a:r>
          <a:endParaRPr lang="ru-RU" sz="1600" i="1" kern="1200" dirty="0"/>
        </a:p>
      </dsp:txBody>
      <dsp:txXfrm rot="-5400000">
        <a:off x="1342873" y="88907"/>
        <a:ext cx="7309932" cy="1112125"/>
      </dsp:txXfrm>
    </dsp:sp>
    <dsp:sp modelId="{B7D30604-AFC2-4E82-A7C2-56D7792E6233}">
      <dsp:nvSpPr>
        <dsp:cNvPr id="0" name=""/>
        <dsp:cNvSpPr/>
      </dsp:nvSpPr>
      <dsp:spPr>
        <a:xfrm rot="5400000">
          <a:off x="-287758" y="2382864"/>
          <a:ext cx="1918389" cy="1342872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проводить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1" y="2766541"/>
        <a:ext cx="1342872" cy="575517"/>
      </dsp:txXfrm>
    </dsp:sp>
    <dsp:sp modelId="{B1D2997F-071A-4B66-900C-F9B04411580D}">
      <dsp:nvSpPr>
        <dsp:cNvPr id="0" name=""/>
        <dsp:cNvSpPr/>
      </dsp:nvSpPr>
      <dsp:spPr>
        <a:xfrm rot="5400000">
          <a:off x="4074144" y="-966464"/>
          <a:ext cx="1907551" cy="7370095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регулярный анализ национальных мер административно-правового воздействия в сфере защиты прав и законных интересов субъектов предпринимательской деятельности и практики их применения государствами членами ТС не только с учетом количества и размера наложенных  штрафов, но и  улучшения условий для ведения предпринимательской деятельности,  осуществлять информационный обмен по определенным согласованным сторонами формам внутри ТС с предоставлением информации ЕЭК с использованием ИИСВВТ</a:t>
          </a:r>
          <a:r>
            <a:rPr lang="ru-RU" sz="1400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14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342873" y="1857926"/>
        <a:ext cx="7276976" cy="1721313"/>
      </dsp:txXfrm>
    </dsp:sp>
    <dsp:sp modelId="{0B13338E-6538-4333-8360-A421C821A8E5}">
      <dsp:nvSpPr>
        <dsp:cNvPr id="0" name=""/>
        <dsp:cNvSpPr/>
      </dsp:nvSpPr>
      <dsp:spPr>
        <a:xfrm rot="5400000">
          <a:off x="-165087" y="4165331"/>
          <a:ext cx="1918389" cy="1438700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осуществлять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74758" y="4644836"/>
        <a:ext cx="1438700" cy="479689"/>
      </dsp:txXfrm>
    </dsp:sp>
    <dsp:sp modelId="{C3C5B6E2-1789-4BA2-9554-007D6FE457AD}">
      <dsp:nvSpPr>
        <dsp:cNvPr id="0" name=""/>
        <dsp:cNvSpPr/>
      </dsp:nvSpPr>
      <dsp:spPr>
        <a:xfrm rot="5400000">
          <a:off x="4360955" y="934802"/>
          <a:ext cx="1429756" cy="7236991"/>
        </a:xfrm>
        <a:prstGeom prst="round2SameRect">
          <a:avLst/>
        </a:prstGeom>
        <a:gradFill rotWithShape="0">
          <a:gsLst>
            <a:gs pos="0">
              <a:schemeClr val="bg1">
                <a:lumMod val="95000"/>
              </a:schemeClr>
            </a:gs>
            <a:gs pos="49000">
              <a:srgbClr val="FFFFCC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latin typeface="Arial" pitchFamily="34" charset="0"/>
              <a:cs typeface="Arial" pitchFamily="34" charset="0"/>
            </a:rPr>
            <a:t>регулярный мониторинг (сопоставление) изменений в национальных системах мер административного воздействия и практики их применения, а также степени восприятия (имплементации) национальным законодательством рекомендованных наднациональными органами подходов.</a:t>
          </a:r>
          <a:endParaRPr lang="ru-RU" sz="1600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457338" y="3908215"/>
        <a:ext cx="7167196" cy="129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2D13B-7DF4-4822-A96C-42AECE3013D1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1676-4338-4538-B09B-63710E6AA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49FD-ED0B-48CB-BFBD-999272A55AF8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B98AD-63C7-4B0D-823A-0F9437A1E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0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5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7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9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3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5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7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0" algn="l" defTabSz="914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B542-D3A6-4E73-BF05-558846468366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BC22-2CED-42A3-BE18-56ABAD4E447D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0C2D-F044-4150-B141-6E52E27D72D2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765C-7405-4DFD-A102-AEE7A4320959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7F74-52AD-4F28-A012-66D70B8F0979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6742-9AC7-4C21-BB60-A7471841532F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BC11-D3A3-4E1B-9302-1829B373F564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99F5-1ED0-4312-B0BA-69BA6E62F8E0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B860-F2EB-4D26-8372-DB22E4E23BF6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2D2F-1042-4A3A-9FDB-4BF02C701378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CF6-69AE-44D9-951B-E60FCBA1BE11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2DD44D-F5BE-45AF-B474-02BF9F5764BB}" type="datetime1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7D221A-C91D-4968-8B21-1FB2720BD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9522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59545" y="12700"/>
            <a:ext cx="8567737" cy="12560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 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круглый стол 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«Бизнес на территории единого экономического 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пространства новые возможности»</a:t>
            </a:r>
            <a:b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</a:b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г. Москва, 27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февраля 2014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/>
                <a:ea typeface="Calibri" pitchFamily="34" charset="0"/>
                <a:cs typeface="Arial" charset="0"/>
              </a:rPr>
              <a:t>года</a:t>
            </a:r>
            <a:endParaRPr lang="ru-RU" sz="1600" b="1" i="1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88133" y="692154"/>
            <a:ext cx="8316317" cy="830995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36" tIns="45719" rIns="91436" bIns="45719">
            <a:spAutoFit/>
          </a:bodyPr>
          <a:lstStyle/>
          <a:p>
            <a:pPr marL="342887" indent="-342887" algn="just"/>
            <a:endParaRPr lang="ru-RU" dirty="0"/>
          </a:p>
          <a:p>
            <a:pPr marL="342887" indent="-342887" algn="just"/>
            <a:endParaRPr lang="ru-RU" dirty="0"/>
          </a:p>
          <a:p>
            <a:pPr marL="342887" indent="-342887" algn="just"/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6591300" y="6356353"/>
            <a:ext cx="2133600" cy="365125"/>
          </a:xfrm>
          <a:prstGeom prst="rect">
            <a:avLst/>
          </a:prstGeom>
          <a:noFill/>
        </p:spPr>
        <p:txBody>
          <a:bodyPr lIns="91436" tIns="45719" rIns="91436" bIns="45719" anchor="ctr"/>
          <a:lstStyle/>
          <a:p>
            <a:pPr algn="r">
              <a:defRPr/>
            </a:pPr>
            <a:fld id="{20B4A762-0F7D-41E9-A02F-16ABA4177D20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7653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7938"/>
            <a:ext cx="1108711" cy="12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3788" y="655639"/>
            <a:ext cx="8094636" cy="5755420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ctr"/>
            <a:endParaRPr lang="ru-RU" sz="3600" b="1" i="1" dirty="0" smtClean="0"/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/>
              <a:t>Развитие правового регулирования контрольно-надзорной деятельности </a:t>
            </a:r>
          </a:p>
          <a:p>
            <a:pPr algn="ctr"/>
            <a:r>
              <a:rPr lang="ru-RU" sz="3600" b="1" i="1" dirty="0" smtClean="0"/>
              <a:t>в Российской Федерации, Республиках Казахстан </a:t>
            </a:r>
          </a:p>
          <a:p>
            <a:pPr algn="ctr"/>
            <a:r>
              <a:rPr lang="ru-RU" sz="3600" b="1" i="1" dirty="0" smtClean="0"/>
              <a:t>и Беларусь</a:t>
            </a:r>
          </a:p>
          <a:p>
            <a:pPr algn="ctr"/>
            <a:endParaRPr lang="ru-RU" sz="4400" b="1" i="1" dirty="0" smtClean="0"/>
          </a:p>
          <a:p>
            <a:r>
              <a:rPr lang="ru-RU" b="1" i="1" dirty="0" smtClean="0"/>
              <a:t>Ведущий научный сотрудник </a:t>
            </a:r>
            <a:r>
              <a:rPr lang="ru-RU" b="1" i="1" dirty="0" err="1" smtClean="0"/>
              <a:t>ИЗиСП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 Оксана Олеговна Журавлева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836408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95E41-EE00-41E4-A4A1-A17B329EFE6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-7938"/>
            <a:ext cx="8567737" cy="6429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Основные Проблемы</a:t>
            </a:r>
            <a:endParaRPr lang="ru-RU" sz="1600" b="1" dirty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79388" y="655638"/>
            <a:ext cx="8426450" cy="446274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36" tIns="45719" rIns="91436" bIns="45719">
            <a:spAutoFit/>
          </a:bodyPr>
          <a:lstStyle/>
          <a:p>
            <a:pPr marL="342887" indent="-342887">
              <a:buFontTx/>
              <a:buAutoNum type="arabicPeriod"/>
              <a:defRPr/>
            </a:pPr>
            <a:endParaRPr lang="ru-RU" sz="1100" dirty="0">
              <a:solidFill>
                <a:srgbClr val="000000"/>
              </a:solidFill>
            </a:endParaRPr>
          </a:p>
          <a:p>
            <a:pPr marL="342887" indent="-342887">
              <a:buFontTx/>
              <a:buChar char="•"/>
              <a:defRPr/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7413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861" y="727016"/>
            <a:ext cx="2791276" cy="4493536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36" tIns="45719" rIns="91436" bIns="45719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/>
            <a:r>
              <a:rPr lang="ru-RU" sz="1100" dirty="0" smtClean="0">
                <a:effectLst/>
              </a:rPr>
              <a:t>РБ</a:t>
            </a:r>
          </a:p>
          <a:p>
            <a:pPr lvl="0" algn="ctr"/>
            <a:endParaRPr lang="ru-RU" sz="11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/>
              <a:t>д</a:t>
            </a:r>
            <a:r>
              <a:rPr lang="ru-RU" sz="1100" dirty="0" smtClean="0"/>
              <a:t>ублирование полномочий и функций контрольных и надзорных органов;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недостаточная </a:t>
            </a:r>
            <a:r>
              <a:rPr lang="ru-RU" sz="1100" dirty="0"/>
              <a:t>открытость деятельности контрольно-надзорной системы и </a:t>
            </a:r>
            <a:r>
              <a:rPr lang="ru-RU" sz="1100" dirty="0" smtClean="0"/>
              <a:t>ее результатов (</a:t>
            </a:r>
            <a:r>
              <a:rPr lang="ru-RU" sz="1100" dirty="0"/>
              <a:t>результаты проверок не публикуются, имеет место фрагментарное освещение результатов в печати, отсутствует статистика аварий, нарушений </a:t>
            </a:r>
            <a:r>
              <a:rPr lang="ru-RU" sz="1100" dirty="0" smtClean="0"/>
              <a:t>безопасности, несчастных случаев  </a:t>
            </a:r>
            <a:r>
              <a:rPr lang="ru-RU" sz="1100" dirty="0"/>
              <a:t>в регулируемых сферах</a:t>
            </a:r>
            <a:r>
              <a:rPr lang="ru-RU" sz="1100" dirty="0" smtClean="0"/>
              <a:t>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постоянное расширение видов контроля и надзора, которые не охватываются Указом № 510 Президента РБ;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нет общественного контроля (кроме профсоюзов);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отсутствие </a:t>
            </a:r>
            <a:r>
              <a:rPr lang="ru-RU" sz="1100" dirty="0"/>
              <a:t>ежегодного открыто публикуемого мониторинга состояния контрольной и надзорной деятельности в </a:t>
            </a:r>
            <a:r>
              <a:rPr lang="ru-RU" sz="1100" dirty="0" smtClean="0"/>
              <a:t>РБ, </a:t>
            </a:r>
            <a:r>
              <a:rPr lang="ru-RU" sz="1100" dirty="0"/>
              <a:t>а также в отдельных </a:t>
            </a:r>
            <a:r>
              <a:rPr lang="ru-RU" sz="1100" dirty="0" smtClean="0"/>
              <a:t>органах;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 smtClean="0"/>
              <a:t>отсутствие </a:t>
            </a:r>
            <a:r>
              <a:rPr lang="ru-RU" sz="1100" dirty="0"/>
              <a:t>единой системы подходов к ведению ведомственной отчетности</a:t>
            </a:r>
            <a:endParaRPr lang="ru-RU" sz="1400" dirty="0"/>
          </a:p>
          <a:p>
            <a:pPr lvl="0" algn="ctr"/>
            <a:r>
              <a:rPr lang="ru-RU" sz="1100" dirty="0" smtClean="0">
                <a:effectLst/>
              </a:rPr>
              <a:t> </a:t>
            </a:r>
          </a:p>
          <a:p>
            <a:pPr lvl="0" algn="ctr"/>
            <a:endParaRPr lang="ru-RU" sz="1100" dirty="0" smtClean="0">
              <a:effectLst/>
            </a:endParaRPr>
          </a:p>
          <a:p>
            <a:pPr lvl="0" algn="ctr"/>
            <a:endParaRPr lang="ru-RU" sz="11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92696"/>
            <a:ext cx="2978740" cy="5647698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36" tIns="45719" rIns="91436" bIns="45719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/>
            <a:r>
              <a:rPr lang="ru-RU" sz="1100" dirty="0" smtClean="0"/>
              <a:t>РК</a:t>
            </a:r>
          </a:p>
          <a:p>
            <a:pPr algn="ctr"/>
            <a:endParaRPr lang="ru-RU" sz="600" dirty="0"/>
          </a:p>
          <a:p>
            <a:pPr algn="ctr"/>
            <a:endParaRPr lang="en-US" sz="600" dirty="0" smtClean="0"/>
          </a:p>
          <a:p>
            <a:pPr algn="ctr"/>
            <a:endParaRPr lang="en-US" sz="600" dirty="0"/>
          </a:p>
          <a:p>
            <a:pPr algn="ctr"/>
            <a:r>
              <a:rPr lang="ru-RU" sz="600" dirty="0" smtClean="0"/>
              <a:t>(</a:t>
            </a:r>
            <a:r>
              <a:rPr lang="ru-RU" sz="600" dirty="0"/>
              <a:t>Комплексный план противодействия теневой экономике в Республике Казахстан на 2013 – 2015 годы</a:t>
            </a:r>
            <a:r>
              <a:rPr lang="ru-RU" sz="600" dirty="0" smtClean="0"/>
              <a:t>)</a:t>
            </a:r>
            <a:endParaRPr lang="ru-RU" sz="1100" dirty="0" smtClean="0"/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избыточное </a:t>
            </a:r>
            <a:r>
              <a:rPr lang="ru-RU" sz="1000" dirty="0"/>
              <a:t>дублирование контрольно-надзорных функций; 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недостаточная открытость деятельности контрольно-надзорной системы и результатов ее деятельности (результаты </a:t>
            </a:r>
            <a:r>
              <a:rPr lang="ru-RU" sz="1000" dirty="0"/>
              <a:t>проверок </a:t>
            </a:r>
            <a:r>
              <a:rPr lang="ru-RU" sz="1000" dirty="0" smtClean="0"/>
              <a:t>не публикуются, имеет место фрагментарное освещение результатов в </a:t>
            </a:r>
            <a:r>
              <a:rPr lang="ru-RU" sz="1000" dirty="0"/>
              <a:t>печати, отсутствует статистика </a:t>
            </a:r>
            <a:r>
              <a:rPr lang="ru-RU" sz="1000" dirty="0" smtClean="0"/>
              <a:t>аварий, нарушений безопасности </a:t>
            </a:r>
            <a:r>
              <a:rPr lang="ru-RU" sz="1000" dirty="0"/>
              <a:t>в регулируемых </a:t>
            </a:r>
            <a:r>
              <a:rPr lang="ru-RU" sz="1000" dirty="0" smtClean="0"/>
              <a:t>сферах);</a:t>
            </a:r>
            <a:endParaRPr lang="ru-RU" sz="1000" dirty="0"/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несовершенство </a:t>
            </a:r>
            <a:r>
              <a:rPr lang="ru-RU" sz="1000" dirty="0"/>
              <a:t>действующей системы управления рисками </a:t>
            </a:r>
            <a:r>
              <a:rPr lang="ru-RU" sz="1000" dirty="0" smtClean="0"/>
              <a:t>при планировании  проверок (</a:t>
            </a:r>
            <a:r>
              <a:rPr lang="ru-RU" sz="1000" dirty="0"/>
              <a:t>небольшой перечень критериев, простые методики, отсутствие принципа проверки на противоречивость показателей</a:t>
            </a:r>
            <a:r>
              <a:rPr lang="ru-RU" sz="1000" dirty="0" smtClean="0"/>
              <a:t>), не все органы используют СУР;</a:t>
            </a:r>
            <a:endParaRPr lang="ru-RU" sz="1000" dirty="0"/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неопределенность </a:t>
            </a:r>
            <a:r>
              <a:rPr lang="ru-RU" sz="1000" dirty="0"/>
              <a:t>на уровне закона критериев изменения группы риска и соответствующих процедур;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избыточность и пересечение сфер контроля и надзора;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постоянное увеличение сфер контроля и надзора, которые выводятся из под действия Закона РК «О контроле и надзоре в РК»;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/>
              <a:t>н</a:t>
            </a:r>
            <a:r>
              <a:rPr lang="ru-RU" sz="1000" dirty="0" smtClean="0"/>
              <a:t>есоразмерность санкций и широкий диапазон, как следствие слишком широкое усмотрение при  назначении наказаний;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/>
              <a:t>о</a:t>
            </a:r>
            <a:r>
              <a:rPr lang="ru-RU" sz="1000" dirty="0" smtClean="0"/>
              <a:t>тсутствие ежегодного открыто публикуемого мониторинга состояния контрольной и надзорной деятельности в РК, а также в отдельных органах;</a:t>
            </a:r>
          </a:p>
          <a:p>
            <a:pPr marL="180975" lvl="0" indent="-180975" algn="just">
              <a:buFont typeface="Arial" panose="020B0604020202020204" pitchFamily="34" charset="0"/>
              <a:buChar char="•"/>
            </a:pPr>
            <a:r>
              <a:rPr lang="ru-RU" sz="1000" dirty="0"/>
              <a:t>о</a:t>
            </a:r>
            <a:r>
              <a:rPr lang="ru-RU" sz="1000" dirty="0" smtClean="0"/>
              <a:t>тсутствие единой системы подходов к ведению ведомственной отчетности</a:t>
            </a:r>
            <a:endParaRPr lang="ru-RU" sz="11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727016"/>
            <a:ext cx="3034624" cy="610936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91436" tIns="45719" rIns="91436" bIns="45719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algn="ctr"/>
            <a:r>
              <a:rPr lang="ru-RU" sz="1100" dirty="0" smtClean="0"/>
              <a:t>РФ</a:t>
            </a:r>
          </a:p>
          <a:p>
            <a:pPr lvl="0" algn="ctr"/>
            <a:r>
              <a:rPr lang="ru-RU" sz="1100" dirty="0" smtClean="0"/>
              <a:t> </a:t>
            </a:r>
          </a:p>
          <a:p>
            <a:pPr lvl="0"/>
            <a:r>
              <a:rPr lang="ru-RU" sz="600" dirty="0" smtClean="0"/>
              <a:t>(в том числе, по данным Доклада Министерства экономического развития Об осуществлении государственного контроля (надзора), муниципального контроля в соответствующих сферах деятельности и об эффективности такого контроля (надзора) 2013 г.</a:t>
            </a:r>
            <a:r>
              <a:rPr lang="ru-RU" sz="1100" dirty="0" smtClean="0"/>
              <a:t>):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дублирование </a:t>
            </a:r>
            <a:r>
              <a:rPr lang="ru-RU" sz="1000" dirty="0"/>
              <a:t>отдельных видов контроля;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/>
              <a:t>неоправданно высокая степень усмотрения должностных лиц при проведении </a:t>
            </a:r>
            <a:r>
              <a:rPr lang="ru-RU" sz="1000" dirty="0" smtClean="0"/>
              <a:t>проверок;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/>
              <a:t>о</a:t>
            </a:r>
            <a:r>
              <a:rPr lang="ru-RU" sz="1000" dirty="0" smtClean="0"/>
              <a:t>тсутствие системы учета рисков при планировании всех проверок;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отсутствие </a:t>
            </a:r>
            <a:r>
              <a:rPr lang="ru-RU" sz="1000" dirty="0"/>
              <a:t>разграничений полномочий по осуществлению государственного надзора со стороны гражданских и силовых ведомств;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/>
              <a:t>непосредственное возбуждение дела об административном правонарушении как легальная возможность проведения дополнительной внеплановой проверки;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/>
              <a:t>проблемы правоприменительной практики в сфере привлечения к административной ответственности за правонарушения в сфере предпринимательской деятельности, неоправданно высокие санкции за нарушение обязательных требований;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/>
              <a:t>неопределенность в отношении того, распространяется ли Закон № 294-ФЗ на отдельные виды контроля или нет;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/>
              <a:t>наличие значительного количества видов контроля (надзора), в отношении которых гарантии Закона № 294-ФЗ не распространяются или распространяются не в полной </a:t>
            </a:r>
            <a:r>
              <a:rPr lang="ru-RU" sz="1000" dirty="0" smtClean="0"/>
              <a:t>мере, их число постоянно растет;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 smtClean="0"/>
              <a:t>отсутствие публикаций о результатах проверок;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1000" dirty="0" err="1"/>
              <a:t>н</a:t>
            </a:r>
            <a:r>
              <a:rPr lang="ru-RU" sz="1000" dirty="0" err="1" smtClean="0"/>
              <a:t>еопубликование</a:t>
            </a:r>
            <a:r>
              <a:rPr lang="ru-RU" sz="1000" dirty="0" smtClean="0"/>
              <a:t> статистики неблагоприятных случаев по контролируемым областям, а также сопоставления влияния проверок на деятельность подконтрольных субъектов и последующее состояние всей сферы  </a:t>
            </a:r>
            <a:endParaRPr lang="ru-RU" sz="1100" dirty="0">
              <a:effectLst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1469" y="731223"/>
            <a:ext cx="721433" cy="370689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РБ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698755"/>
            <a:ext cx="770423" cy="403157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2320" y="741872"/>
            <a:ext cx="576064" cy="36004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8" y="4695586"/>
            <a:ext cx="1927180" cy="20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639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95E41-EE00-41E4-A4A1-A17B329EFE6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6263" y="-7938"/>
            <a:ext cx="8567737" cy="6429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Оценка национальных контрольно-надзорных систем РБ, РК, РФ исходя из реализации принципов  ОЭСР (</a:t>
            </a:r>
            <a:r>
              <a:rPr lang="ru-RU" sz="1400" b="1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обобщение </a:t>
            </a:r>
            <a:r>
              <a:rPr lang="ru-RU" sz="1400" b="1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лучшего национального опыта  стран ОЭСР)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79388" y="655638"/>
            <a:ext cx="8426450" cy="446274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36" tIns="45719" rIns="91436" bIns="45719">
            <a:spAutoFit/>
          </a:bodyPr>
          <a:lstStyle/>
          <a:p>
            <a:pPr marL="342887" indent="-342887">
              <a:buFontTx/>
              <a:buAutoNum type="arabicPeriod"/>
              <a:defRPr/>
            </a:pPr>
            <a:endParaRPr lang="ru-RU" sz="1100" dirty="0">
              <a:solidFill>
                <a:srgbClr val="000000"/>
              </a:solidFill>
            </a:endParaRPr>
          </a:p>
          <a:p>
            <a:pPr marL="342887" indent="-342887">
              <a:buFontTx/>
              <a:buChar char="•"/>
              <a:defRPr/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7413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64006"/>
              </p:ext>
            </p:extLst>
          </p:nvPr>
        </p:nvGraphicFramePr>
        <p:xfrm>
          <a:off x="457202" y="878680"/>
          <a:ext cx="8435281" cy="5344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162"/>
                <a:gridCol w="478817"/>
                <a:gridCol w="558151"/>
                <a:gridCol w="558151"/>
              </a:tblGrid>
              <a:tr h="3585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Принцип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РБ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5050"/>
                        </a:gs>
                        <a:gs pos="26000">
                          <a:srgbClr val="FF0000"/>
                        </a:gs>
                        <a:gs pos="100000">
                          <a:srgbClr val="3366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РК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49000">
                          <a:srgbClr val="FFFF00"/>
                        </a:gs>
                        <a:gs pos="100000">
                          <a:srgbClr val="00B0F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57000">
                          <a:srgbClr val="0070C0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</a:tr>
              <a:tr h="706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Обоснованность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контроля и надзора имеющимися данными и сведениями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(определенность предмета проверки, способ обоснования данными и доказательствами, регулярная оценка результативности КНД)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548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Приоритет использования возможностей рыночных механизмов, частноправового сектора и сил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гражданского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общества для поддержания соблюдения законодательства по сравнению с проведением государством проверок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(СРО)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Использование системы оценки рисков (риск-ориентированного подхода) и соразмерность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–/+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471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Гибкость регулирования (контрольно-надзорные мероприятия должны быть согласованы с профилем и характером ведения отдельных видов предпринимательской деятельности)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471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Наличие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государственной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политики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сфере контроля и надзора (наличие долгосрочной стратегии и дорожных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карт ее реализации)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706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Координация осуществления проверочных функций с максимально возможной консолидацией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(снятие избыточного дублирования и перекрытия функций, минимизация бремени проверок, ложащегося на проверяемого субъекта и максимизация эффективности)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471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Обеспечение прозрачности, профессионализма и ориентированности на результат надлежащей структурой управления и кадровой политикой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667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Использование информационных и коммуникационных технологий для максимально возможной концентрации проверок на рисковых областях,  координации и совместного использования информации, а также для оптимального использования публичных ресурсов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235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Обеспечение публичной властью  ясности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правил и процессов контроля и надзора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  <a:tr h="471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Прозрачность и соблюдение законодательства должны быть обеспечены через использование таких инструментов как руководства,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проверочные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листы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–/+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285" marR="5928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648072" cy="4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14" y="814501"/>
            <a:ext cx="644672" cy="48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44" y="814501"/>
            <a:ext cx="7127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36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ЕЭК 1 этап отправлен после презентации\Круглый стол 27 02 2014 ЕЭК\картинки\три участника ЕЭ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1384"/>
            <a:ext cx="4258344" cy="283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принять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концепции  повышения эффективности контрольно-надзорных систем, подготовить дорожные карты по их реализации, осуществлять ежегодный мониторинг и опубликовывать его результаты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опубликовывать результаты проверок и иных форм контроля,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статистику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аварий и несчастных случаев  по контролируемым областям, а также результаты сопоставления влияния проверок на деятельность подконтрольных субъектов и последующее состояние контролируемой (поднадзорной) сферы при условии соблюдения гарантий основных прав и законных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интересов субъектов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предпринимательской деятельности, требований национальной безопасности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ежегодно готовить и опубликовывать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доклады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отражающие состояние контрольно-надзорной деятельности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государствах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76263" y="-7938"/>
            <a:ext cx="8567737" cy="642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рекомендации </a:t>
            </a:r>
            <a:r>
              <a:rPr lang="ru-RU" sz="1600" b="1" dirty="0">
                <a:solidFill>
                  <a:schemeClr val="tx1"/>
                </a:solidFill>
              </a:rPr>
              <a:t>государствам-участникам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на национальном </a:t>
            </a:r>
            <a:r>
              <a:rPr lang="ru-RU" sz="1600" b="1" dirty="0" smtClean="0">
                <a:solidFill>
                  <a:schemeClr val="tx1"/>
                </a:solidFill>
              </a:rPr>
              <a:t>уровне: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76265" y="-7938"/>
            <a:ext cx="8567737" cy="642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рекомендации </a:t>
            </a:r>
            <a:r>
              <a:rPr lang="ru-RU" sz="1600" b="1" dirty="0">
                <a:solidFill>
                  <a:schemeClr val="tx1"/>
                </a:solidFill>
              </a:rPr>
              <a:t>государствам-участникам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</a:rPr>
              <a:t>наднациональном уровне (1):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655639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3877317"/>
              </p:ext>
            </p:extLst>
          </p:nvPr>
        </p:nvGraphicFramePr>
        <p:xfrm>
          <a:off x="107504" y="764704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31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76263" y="-7938"/>
            <a:ext cx="8567737" cy="642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</a:rPr>
              <a:t>рекомендации государствам-участникам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на наднациональном </a:t>
            </a:r>
            <a:r>
              <a:rPr lang="ru-RU" sz="1600" b="1" dirty="0" smtClean="0">
                <a:solidFill>
                  <a:schemeClr val="tx1"/>
                </a:solidFill>
              </a:rPr>
              <a:t>уровне (2):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8133" y="635000"/>
            <a:ext cx="8532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03926802"/>
              </p:ext>
            </p:extLst>
          </p:nvPr>
        </p:nvGraphicFramePr>
        <p:xfrm>
          <a:off x="288133" y="764704"/>
          <a:ext cx="874836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4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76263" y="-7938"/>
            <a:ext cx="8567737" cy="642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</a:rPr>
              <a:t>рекомендации государствам-участникам </a:t>
            </a:r>
          </a:p>
          <a:p>
            <a:pPr lvl="0"/>
            <a:r>
              <a:rPr lang="ru-RU" sz="1600" b="1" dirty="0">
                <a:solidFill>
                  <a:schemeClr val="tx1"/>
                </a:solidFill>
              </a:rPr>
              <a:t>на наднациональном </a:t>
            </a:r>
            <a:r>
              <a:rPr lang="ru-RU" sz="1600" b="1" dirty="0" smtClean="0">
                <a:solidFill>
                  <a:schemeClr val="tx1"/>
                </a:solidFill>
              </a:rPr>
              <a:t>уровне (3):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0735" y="635001"/>
            <a:ext cx="8131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fontAlgn="base"/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06149068"/>
              </p:ext>
            </p:extLst>
          </p:nvPr>
        </p:nvGraphicFramePr>
        <p:xfrm>
          <a:off x="179512" y="655639"/>
          <a:ext cx="8712968" cy="586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49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D221A-C91D-4968-8B21-1FB2720BDA7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087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576263" y="-7938"/>
            <a:ext cx="8567737" cy="6429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pic>
        <p:nvPicPr>
          <p:cNvPr id="5" name="Picture 2" descr="\\DATASERVER\net\OTO\логотип\izisp-logonew-r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7937"/>
            <a:ext cx="576263" cy="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5518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 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3575</TotalTime>
  <Words>1229</Words>
  <Application>Microsoft Office PowerPoint</Application>
  <PresentationFormat>Экран (4:3)</PresentationFormat>
  <Paragraphs>147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 круглый стол  «Бизнес на территории единого экономического  пространства новые возможности» г. Москва, 27 февраля 2014 года</vt:lpstr>
      <vt:lpstr>Основные Проблемы</vt:lpstr>
      <vt:lpstr>Оценка национальных контрольно-надзорных систем РБ, РК, РФ исходя из реализации принципов  ОЭСР (обобщение лучшего национального опыта  стран ОЭСР)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IZISP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</dc:creator>
  <cp:lastModifiedBy>1</cp:lastModifiedBy>
  <cp:revision>232</cp:revision>
  <cp:lastPrinted>2014-02-26T20:06:44Z</cp:lastPrinted>
  <dcterms:created xsi:type="dcterms:W3CDTF">2013-11-05T07:18:14Z</dcterms:created>
  <dcterms:modified xsi:type="dcterms:W3CDTF">2014-02-26T20:38:07Z</dcterms:modified>
</cp:coreProperties>
</file>