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39" r:id="rId2"/>
    <p:sldId id="527" r:id="rId3"/>
    <p:sldId id="533" r:id="rId4"/>
    <p:sldId id="523" r:id="rId5"/>
    <p:sldId id="524" r:id="rId6"/>
    <p:sldId id="526" r:id="rId7"/>
    <p:sldId id="525" r:id="rId8"/>
    <p:sldId id="534" r:id="rId9"/>
    <p:sldId id="517" r:id="rId10"/>
    <p:sldId id="535" r:id="rId11"/>
    <p:sldId id="536" r:id="rId12"/>
    <p:sldId id="518" r:id="rId13"/>
    <p:sldId id="519" r:id="rId14"/>
    <p:sldId id="516" r:id="rId15"/>
    <p:sldId id="514" r:id="rId16"/>
    <p:sldId id="520" r:id="rId17"/>
    <p:sldId id="337" r:id="rId18"/>
  </p:sldIdLst>
  <p:sldSz cx="9144000" cy="6858000" type="screen4x3"/>
  <p:notesSz cx="6797675" cy="9928225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FF99"/>
    <a:srgbClr val="92D050"/>
    <a:srgbClr val="66FF33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86364" autoAdjust="0"/>
  </p:normalViewPr>
  <p:slideViewPr>
    <p:cSldViewPr>
      <p:cViewPr>
        <p:scale>
          <a:sx n="100" d="100"/>
          <a:sy n="100" d="100"/>
        </p:scale>
        <p:origin x="-2124" y="-462"/>
      </p:cViewPr>
      <p:guideLst>
        <p:guide orient="horz" pos="436"/>
        <p:guide pos="2200"/>
      </p:guideLst>
    </p:cSldViewPr>
  </p:slideViewPr>
  <p:outlineViewPr>
    <p:cViewPr>
      <p:scale>
        <a:sx n="33" d="100"/>
        <a:sy n="33" d="100"/>
      </p:scale>
      <p:origin x="0" y="318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6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248F0B-721C-4681-AA71-E6E8A62CC47C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6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6F695C-8F39-44E3-BE2C-BC73AA480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03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13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5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7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60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C6E53B57-340D-497B-94E5-2AF8D7DD53FA}" type="slidenum">
              <a:rPr lang="ru-RU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71C95-9D9F-46BF-A0C2-1542C51ED75A}" type="datetime1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C3DB0-51FC-424A-89CF-9C3863DDE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5D26-F611-4407-BEC9-D21F0CD17D72}" type="datetime1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26947-D8F2-43CA-A009-76341C0DF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1F06-0F95-4B5C-BB15-DED09A60A8A9}" type="datetime1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39ED-507D-416F-B6AD-EC772AA82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CCF9-6D45-488C-A907-D59FD1B44509}" type="datetime1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4DCA-7FDE-4C4F-9FD4-1FD75F9B7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8AC2-0086-4A54-B69C-7FF4EA365448}" type="datetime1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3761F-3C33-4C1E-AB34-CA7FC7127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94D45-9785-4FCD-A3BA-C576EBD990FB}" type="datetime1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4C2C0-999B-4375-B697-B9D8C785F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5" indent="0">
              <a:buNone/>
              <a:defRPr sz="1800" b="1"/>
            </a:lvl3pPr>
            <a:lvl4pPr marL="1371547" indent="0">
              <a:buNone/>
              <a:defRPr sz="1600" b="1"/>
            </a:lvl4pPr>
            <a:lvl5pPr marL="1828729" indent="0">
              <a:buNone/>
              <a:defRPr sz="1600" b="1"/>
            </a:lvl5pPr>
            <a:lvl6pPr marL="2285913" indent="0">
              <a:buNone/>
              <a:defRPr sz="1600" b="1"/>
            </a:lvl6pPr>
            <a:lvl7pPr marL="2743095" indent="0">
              <a:buNone/>
              <a:defRPr sz="1600" b="1"/>
            </a:lvl7pPr>
            <a:lvl8pPr marL="3200277" indent="0">
              <a:buNone/>
              <a:defRPr sz="1600" b="1"/>
            </a:lvl8pPr>
            <a:lvl9pPr marL="36574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5" indent="0">
              <a:buNone/>
              <a:defRPr sz="1800" b="1"/>
            </a:lvl3pPr>
            <a:lvl4pPr marL="1371547" indent="0">
              <a:buNone/>
              <a:defRPr sz="1600" b="1"/>
            </a:lvl4pPr>
            <a:lvl5pPr marL="1828729" indent="0">
              <a:buNone/>
              <a:defRPr sz="1600" b="1"/>
            </a:lvl5pPr>
            <a:lvl6pPr marL="2285913" indent="0">
              <a:buNone/>
              <a:defRPr sz="1600" b="1"/>
            </a:lvl6pPr>
            <a:lvl7pPr marL="2743095" indent="0">
              <a:buNone/>
              <a:defRPr sz="1600" b="1"/>
            </a:lvl7pPr>
            <a:lvl8pPr marL="3200277" indent="0">
              <a:buNone/>
              <a:defRPr sz="1600" b="1"/>
            </a:lvl8pPr>
            <a:lvl9pPr marL="36574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ADAE-40F6-4CFE-894E-D4E2B00301BE}" type="datetime1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1EC5-C7D8-4D59-94C0-FF3F34C96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2411-7F69-46DF-97DD-3FC597DD5798}" type="datetime1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45A9-DE50-4787-8419-8A845A172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4695-96AB-47CF-889A-AD477715F645}" type="datetime1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92304-7B13-4253-A474-B9F67FCA3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5" indent="0">
              <a:buNone/>
              <a:defRPr sz="1000"/>
            </a:lvl3pPr>
            <a:lvl4pPr marL="1371547" indent="0">
              <a:buNone/>
              <a:defRPr sz="900"/>
            </a:lvl4pPr>
            <a:lvl5pPr marL="1828729" indent="0">
              <a:buNone/>
              <a:defRPr sz="900"/>
            </a:lvl5pPr>
            <a:lvl6pPr marL="2285913" indent="0">
              <a:buNone/>
              <a:defRPr sz="900"/>
            </a:lvl6pPr>
            <a:lvl7pPr marL="2743095" indent="0">
              <a:buNone/>
              <a:defRPr sz="900"/>
            </a:lvl7pPr>
            <a:lvl8pPr marL="3200277" indent="0">
              <a:buNone/>
              <a:defRPr sz="900"/>
            </a:lvl8pPr>
            <a:lvl9pPr marL="36574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47CB-FD43-42BA-9E45-96EAE9DAEEA0}" type="datetime1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9F3A9-9D39-41AB-B522-52AE8902B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5" indent="0">
              <a:buNone/>
              <a:defRPr sz="2400"/>
            </a:lvl3pPr>
            <a:lvl4pPr marL="1371547" indent="0">
              <a:buNone/>
              <a:defRPr sz="2000"/>
            </a:lvl4pPr>
            <a:lvl5pPr marL="1828729" indent="0">
              <a:buNone/>
              <a:defRPr sz="2000"/>
            </a:lvl5pPr>
            <a:lvl6pPr marL="2285913" indent="0">
              <a:buNone/>
              <a:defRPr sz="2000"/>
            </a:lvl6pPr>
            <a:lvl7pPr marL="2743095" indent="0">
              <a:buNone/>
              <a:defRPr sz="2000"/>
            </a:lvl7pPr>
            <a:lvl8pPr marL="3200277" indent="0">
              <a:buNone/>
              <a:defRPr sz="2000"/>
            </a:lvl8pPr>
            <a:lvl9pPr marL="365746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5" indent="0">
              <a:buNone/>
              <a:defRPr sz="1000"/>
            </a:lvl3pPr>
            <a:lvl4pPr marL="1371547" indent="0">
              <a:buNone/>
              <a:defRPr sz="900"/>
            </a:lvl4pPr>
            <a:lvl5pPr marL="1828729" indent="0">
              <a:buNone/>
              <a:defRPr sz="900"/>
            </a:lvl5pPr>
            <a:lvl6pPr marL="2285913" indent="0">
              <a:buNone/>
              <a:defRPr sz="900"/>
            </a:lvl6pPr>
            <a:lvl7pPr marL="2743095" indent="0">
              <a:buNone/>
              <a:defRPr sz="900"/>
            </a:lvl7pPr>
            <a:lvl8pPr marL="3200277" indent="0">
              <a:buNone/>
              <a:defRPr sz="900"/>
            </a:lvl8pPr>
            <a:lvl9pPr marL="36574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A77E-8FDA-4869-A7DE-E524E1ACC623}" type="datetime1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D6ADF-C76D-4C0D-977E-C9179D819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 defTabSz="914365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50B2F3-7F89-43DE-B733-7BBC629968B1}" type="datetime1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 defTabSz="91436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 defTabSz="914365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3FD7C1-0830-4301-82B0-B50EE95FA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4" indent="-228591" algn="l" defTabSz="914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6" indent="-228591" algn="l" defTabSz="914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9" indent="-228591" algn="l" defTabSz="914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51" indent="-228591" algn="l" defTabSz="9143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5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7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9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3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5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7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0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214313" y="0"/>
            <a:ext cx="8715375" cy="1484313"/>
          </a:xfrm>
        </p:spPr>
        <p:txBody>
          <a:bodyPr/>
          <a:lstStyle/>
          <a:p>
            <a:r>
              <a:rPr lang="ru-RU" sz="2000" b="1" i="1" smtClean="0">
                <a:latin typeface="Book Antiqua" pitchFamily="18" charset="0"/>
              </a:rPr>
              <a:t>Федеральное государственное научно-исследовательское учреждение </a:t>
            </a:r>
            <a:br>
              <a:rPr lang="ru-RU" sz="2000" b="1" i="1" smtClean="0">
                <a:latin typeface="Book Antiqua" pitchFamily="18" charset="0"/>
              </a:rPr>
            </a:br>
            <a:r>
              <a:rPr lang="ru-RU" sz="2000" b="1" i="1" smtClean="0">
                <a:latin typeface="Book Antiqua" pitchFamily="18" charset="0"/>
              </a:rPr>
              <a:t>«ИНСТИТУТ ЗАКОНОДАТЕЛЬСТВА</a:t>
            </a:r>
            <a:r>
              <a:rPr lang="en-US" sz="2000" b="1" i="1" smtClean="0">
                <a:latin typeface="Book Antiqua" pitchFamily="18" charset="0"/>
              </a:rPr>
              <a:t/>
            </a:r>
            <a:br>
              <a:rPr lang="en-US" sz="2000" b="1" i="1" smtClean="0">
                <a:latin typeface="Book Antiqua" pitchFamily="18" charset="0"/>
              </a:rPr>
            </a:br>
            <a:r>
              <a:rPr lang="ru-RU" sz="2000" b="1" i="1" smtClean="0">
                <a:latin typeface="Book Antiqua" pitchFamily="18" charset="0"/>
              </a:rPr>
              <a:t>И СРАВНИТЕЛЬНОГО ПРАВОВЕДЕНИЯ</a:t>
            </a:r>
            <a:r>
              <a:rPr lang="en-US" sz="2000" b="1" i="1" smtClean="0">
                <a:latin typeface="Book Antiqua" pitchFamily="18" charset="0"/>
              </a:rPr>
              <a:t/>
            </a:r>
            <a:br>
              <a:rPr lang="en-US" sz="2000" b="1" i="1" smtClean="0">
                <a:latin typeface="Book Antiqua" pitchFamily="18" charset="0"/>
              </a:rPr>
            </a:br>
            <a:r>
              <a:rPr lang="ru-RU" sz="2000" b="1" i="1" smtClean="0">
                <a:latin typeface="Book Antiqua" pitchFamily="18" charset="0"/>
              </a:rPr>
              <a:t>ПРИ ПРАВИТЕЛЬСТВЕ РОССИЙСКОЙ ФЕДЕРАЦИИ»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938" y="1773238"/>
            <a:ext cx="5329237" cy="43561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ПРАВОВОГО МОНИТОРИНГА И ОЦЕНКИ РУГУЛИРУЮЩЕГО ВОЗДЕЙСТВИЯ В ЕДИНОМ ЭКОНОМИЧЕСКОМ ПРОСТРАНСТВЕ»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Павлушкин Алексей Владимирович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зав. отделом мониторинга законодательства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ИЗиСП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,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кандидат юридических наук </a:t>
            </a:r>
          </a:p>
          <a:p>
            <a:pPr>
              <a:lnSpc>
                <a:spcPct val="80000"/>
              </a:lnSpc>
            </a:pPr>
            <a:endParaRPr lang="en-US" sz="1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1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1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</a:rPr>
              <a:t>Москва  2014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38" y="1844675"/>
            <a:ext cx="3530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36" tIns="45719" rIns="91436" bIns="45719" anchor="ctr"/>
          <a:lstStyle/>
          <a:p>
            <a:pPr algn="r" defTabSz="914365" fontAlgn="auto">
              <a:spcBef>
                <a:spcPts val="0"/>
              </a:spcBef>
              <a:spcAft>
                <a:spcPts val="0"/>
              </a:spcAft>
              <a:defRPr/>
            </a:pPr>
            <a:fld id="{8C1C7573-247E-4B85-97D9-3F2ADD80B0B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365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6263" y="-7938"/>
            <a:ext cx="8567737" cy="70008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defTabSz="914365" fontAlgn="auto"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Подходы к проведению ОРВ в ОЭСР и Европейском Союзе 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" y="-7937"/>
            <a:ext cx="576263" cy="663576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97679" y="1268760"/>
          <a:ext cx="8400256" cy="430300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200128"/>
                <a:gridCol w="420012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ОЭСР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Европейский</a:t>
                      </a:r>
                      <a:r>
                        <a:rPr lang="ru-RU" sz="2000" baseline="0" dirty="0" smtClean="0"/>
                        <a:t> Союз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32024">
                <a:tc>
                  <a:txBody>
                    <a:bodyPr/>
                    <a:lstStyle/>
                    <a:p>
                      <a:pPr marL="0" marR="0" indent="0" algn="ctr" defTabSz="9143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ОЭСР проводит масштабную работу по формированию и распространению среди государств-участников лучших практик в области ОРВ (посредством издания рекомендаций, обзоров и пособий по проведению ОРВ) . Общие цели регуляторной политики в ОЭСР в значительной степени унифицированы, но при этом сохраняется разнообразие проведения ОРВ в государств-членах.</a:t>
                      </a:r>
                    </a:p>
                    <a:p>
                      <a:pPr algn="ctr"/>
                      <a:endParaRPr lang="ru-RU" sz="3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ОРВ проводится органами Европейского Союза в отношении собственных актов. Основная роль в ОРВ принадлежит Европейской Комиссии. При этом в рамках Европейской Комиссии действует специальный орган – Совет по ОРВ (RAI </a:t>
                      </a:r>
                      <a:r>
                        <a:rPr lang="ru-RU" sz="180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Board</a:t>
                      </a:r>
                      <a:r>
                        <a:rPr lang="ru-RU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Также Европейский Союз разрабатывает для государств-членов Методические рекомендациями по проведению ОРВ (разрабатываются Европейской Комиссий).</a:t>
                      </a:r>
                    </a:p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6263" y="12700"/>
            <a:ext cx="8567737" cy="64293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defTabSz="914365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«Умное регулирование» в ЕС</a:t>
            </a:r>
            <a:endParaRPr lang="ru-RU" sz="18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36" tIns="45719" rIns="91436" bIns="45719" anchor="ctr"/>
          <a:lstStyle/>
          <a:p>
            <a:pPr algn="r" defTabSz="914365" fontAlgn="auto">
              <a:spcBef>
                <a:spcPts val="0"/>
              </a:spcBef>
              <a:spcAft>
                <a:spcPts val="0"/>
              </a:spcAft>
              <a:defRPr/>
            </a:pPr>
            <a:fld id="{964AB5D7-D55F-4577-86A7-591DE53F0C7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365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41990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576263" cy="66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188" y="1700213"/>
            <a:ext cx="8243887" cy="3416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9" rIns="91436" bIns="45719">
            <a:spAutoFit/>
          </a:bodyPr>
          <a:lstStyle/>
          <a:p>
            <a:pPr algn="just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 2010 г. в ЕС действует концепция «умного регулирования» (включена им в стратегию до 2020 года): заключается в постоянном и систематическом совершенствовании качества регулирования за счет комплексной оценки воздействий на каждом этапе принятия решения, его реализации и мониторинга, четкой координации заинтересованных государственных органов и учета мнения всех целевых групп воздействия. Базовым элементом «умного регулирования» является ОРВ.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36" tIns="45719" rIns="91436" bIns="45719" anchor="ctr"/>
          <a:lstStyle/>
          <a:p>
            <a:pPr algn="r" defTabSz="914365" fontAlgn="auto">
              <a:spcBef>
                <a:spcPts val="0"/>
              </a:spcBef>
              <a:spcAft>
                <a:spcPts val="0"/>
              </a:spcAft>
              <a:defRPr/>
            </a:pPr>
            <a:fld id="{A8701A5D-E3DE-4BA6-8751-25B9B9C61DB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365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7587" name="Прямоугольник 4"/>
          <p:cNvSpPr>
            <a:spLocks noChangeArrowheads="1"/>
          </p:cNvSpPr>
          <p:nvPr/>
        </p:nvSpPr>
        <p:spPr bwMode="auto">
          <a:xfrm>
            <a:off x="395288" y="692150"/>
            <a:ext cx="81883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just" defTabSz="914365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dirty="0">
              <a:latin typeface="+mn-lt"/>
            </a:endParaRPr>
          </a:p>
          <a:p>
            <a:pPr marL="342887" indent="-342887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887" indent="-342887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887" indent="-342887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887" indent="-342887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55626" y="-34626"/>
            <a:ext cx="8588374" cy="58330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9" rIns="91436" bIns="45719" anchor="ctr">
            <a:normAutofit/>
          </a:bodyPr>
          <a:lstStyle/>
          <a:p>
            <a:pPr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Подходы к оценке регулирующего воздействия</a:t>
            </a:r>
          </a:p>
        </p:txBody>
      </p:sp>
      <p:pic>
        <p:nvPicPr>
          <p:cNvPr id="27654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55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77" name="Group 77"/>
          <p:cNvGraphicFramePr>
            <a:graphicFrameLocks noGrp="1"/>
          </p:cNvGraphicFramePr>
          <p:nvPr/>
        </p:nvGraphicFramePr>
        <p:xfrm>
          <a:off x="179388" y="620713"/>
          <a:ext cx="8713092" cy="4833205"/>
        </p:xfrm>
        <a:graphic>
          <a:graphicData uri="http://schemas.openxmlformats.org/drawingml/2006/table">
            <a:tbl>
              <a:tblPr/>
              <a:tblGrid>
                <a:gridCol w="1223864"/>
                <a:gridCol w="2448375"/>
                <a:gridCol w="2160068"/>
                <a:gridCol w="2880785"/>
              </a:tblGrid>
              <a:tr h="10536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213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Область применения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проекты НПА, которые могут оказывать существенное влияние на условия осуществления предпринимательской деятельности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проекты НПА, затрагивающие интересы субъектов частного предпринимательства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проекты НПА, в области организации и осуществления государственного контроля (надзора), отношения по взиманию налогов и сборов, отношения, возникающие в процессе осуществления налогового контроля, обжалования актов налоговых органов, действий (бездействия) их должностных лиц и привлечения к ответственности за совершение налогового правонарушения, отношения в области установления, применения и исполнения обязательных требований к продукции или связанным с ними процессам проектирования, производства, строительства, монтажа, наладки, эксплуатации, хранения, перевозки, реализации и утилизации, к выполнению работ и оказанию услуг, в области порядка и правил регулирования таможенного дела в РФ, в области оценки соответствия и в области безопасности процессов производства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5DA32-558D-409F-B03E-EA8193758140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75283" y="678214"/>
            <a:ext cx="807216" cy="53486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marL="285739" indent="-285739"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РБ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89450" y="678214"/>
            <a:ext cx="807216" cy="53486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20272" y="692696"/>
            <a:ext cx="807216" cy="53486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8913" y="5516563"/>
          <a:ext cx="8704361" cy="1371600"/>
        </p:xfrm>
        <a:graphic>
          <a:graphicData uri="http://schemas.openxmlformats.org/drawingml/2006/table">
            <a:tbl>
              <a:tblPr/>
              <a:tblGrid>
                <a:gridCol w="1215529"/>
                <a:gridCol w="2448272"/>
                <a:gridCol w="2160240"/>
                <a:gridCol w="2880320"/>
              </a:tblGrid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разработчики проектов НПА (республиканские органы государственного управления и иные государственные организации, подчиненные Правительству РБ, облисполкомы и Минский горисполком)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разработчики проектов НПА (центральные государственные и местные исполнительные и представительные органы)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разработчики проектов НПА (органы исполнительной власти),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2. Минэкономразвития России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36" tIns="45719" rIns="91436" bIns="45719" anchor="ctr"/>
          <a:lstStyle/>
          <a:p>
            <a:pPr algn="r" defTabSz="914365" fontAlgn="auto">
              <a:spcBef>
                <a:spcPts val="0"/>
              </a:spcBef>
              <a:spcAft>
                <a:spcPts val="0"/>
              </a:spcAft>
              <a:defRPr/>
            </a:pPr>
            <a:fld id="{11377178-C4FE-4A78-B063-97F173A22F1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365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7587" name="Прямоугольник 4"/>
          <p:cNvSpPr>
            <a:spLocks noChangeArrowheads="1"/>
          </p:cNvSpPr>
          <p:nvPr/>
        </p:nvSpPr>
        <p:spPr bwMode="auto">
          <a:xfrm>
            <a:off x="395288" y="692150"/>
            <a:ext cx="81883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just" defTabSz="914365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dirty="0">
              <a:latin typeface="+mn-lt"/>
            </a:endParaRPr>
          </a:p>
          <a:p>
            <a:pPr marL="342887" indent="-342887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887" indent="-342887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887" indent="-342887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887" indent="-342887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55626" y="-34626"/>
            <a:ext cx="8588374" cy="58330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9" rIns="91436" bIns="45719" anchor="ctr">
            <a:normAutofit/>
          </a:bodyPr>
          <a:lstStyle/>
          <a:p>
            <a:pPr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Подходы к оценке регулирующего воздействия (2)</a:t>
            </a:r>
          </a:p>
        </p:txBody>
      </p:sp>
      <p:pic>
        <p:nvPicPr>
          <p:cNvPr id="28678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55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74" name="Group 50"/>
          <p:cNvGraphicFramePr>
            <a:graphicFrameLocks noGrp="1"/>
          </p:cNvGraphicFramePr>
          <p:nvPr/>
        </p:nvGraphicFramePr>
        <p:xfrm>
          <a:off x="296863" y="620713"/>
          <a:ext cx="8602662" cy="4413504"/>
        </p:xfrm>
        <a:graphic>
          <a:graphicData uri="http://schemas.openxmlformats.org/drawingml/2006/table">
            <a:tbl>
              <a:tblPr/>
              <a:tblGrid>
                <a:gridCol w="1085850"/>
                <a:gridCol w="2116137"/>
                <a:gridCol w="2441575"/>
                <a:gridCol w="29591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39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Субъект 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организации, общественные объединения предпринимателей.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общественно-консультативный (экспертный) совет по развитию предпринимательства при разработчике проекта НПА (&gt; 1/3 в составе представители предпринимателей)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экспертный совет по вопросам предпринимательства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аккредитованные объединения субъектов частного предпринимательства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Национальная палата предпринимателей РК (НПП РК)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представители предпринимательского сообщества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Минэкономразвития России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заинтересованные организации и лица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642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Итоговый документ и его значение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информация о результатах общественного обсуждения, в том числе на заседаниях общественно-консультативных (экспертных) советов.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Имеет рекомендательный характер.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экспертные заключения: консолидированное мнение членов НПП РК, аккредитованных объединений субъектов частного предпринимательства.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Имеет рекомендательный характер.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сводный отчет о проведении ОРВ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заключение Минэкономразвития России  об ОРВ. Обязательно при внесении проекта НПА в Правительство РФ или для регистрации в Министерстве юстиции РФ.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3350"/>
            <a:ext cx="2133600" cy="365125"/>
          </a:xfrm>
        </p:spPr>
        <p:txBody>
          <a:bodyPr/>
          <a:lstStyle/>
          <a:p>
            <a:pPr>
              <a:defRPr/>
            </a:pPr>
            <a:fld id="{4242BA6D-A1C1-4CB9-A81A-4F7DFA27FB4A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51273" y="692150"/>
            <a:ext cx="807216" cy="53486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РБ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32390" y="666584"/>
            <a:ext cx="807216" cy="53486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8264" y="666584"/>
            <a:ext cx="807216" cy="53486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365" fontAlgn="auto">
              <a:spcBef>
                <a:spcPts val="0"/>
              </a:spcBef>
              <a:spcAft>
                <a:spcPts val="0"/>
              </a:spcAft>
              <a:defRPr/>
            </a:pPr>
            <a:fld id="{CF776D88-E5B3-493F-AC58-F3C73F73703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365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7587" name="Прямоугольник 4"/>
          <p:cNvSpPr>
            <a:spLocks noChangeArrowheads="1"/>
          </p:cNvSpPr>
          <p:nvPr/>
        </p:nvSpPr>
        <p:spPr bwMode="auto">
          <a:xfrm>
            <a:off x="395288" y="692150"/>
            <a:ext cx="81883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365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dirty="0">
              <a:latin typeface="+mn-lt"/>
            </a:endParaRPr>
          </a:p>
          <a:p>
            <a:pPr marL="342900" indent="-342900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900" indent="-342900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900" indent="-342900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900" indent="-342900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-34628"/>
            <a:ext cx="9143999" cy="58330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Подходы к оценке регулирующего воздействия</a:t>
            </a:r>
          </a:p>
        </p:txBody>
      </p:sp>
      <p:pic>
        <p:nvPicPr>
          <p:cNvPr id="29702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55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426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31270"/>
              </p:ext>
            </p:extLst>
          </p:nvPr>
        </p:nvGraphicFramePr>
        <p:xfrm>
          <a:off x="179388" y="620713"/>
          <a:ext cx="8713787" cy="5984875"/>
        </p:xfrm>
        <a:graphic>
          <a:graphicData uri="http://schemas.openxmlformats.org/drawingml/2006/table">
            <a:tbl>
              <a:tblPr/>
              <a:tblGrid>
                <a:gridCol w="1296987"/>
                <a:gridCol w="2374900"/>
                <a:gridCol w="2305050"/>
                <a:gridCol w="273685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Республика Беларусь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Республика Казахстан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Российская Федерация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Нормативная основа для 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Директива Президента Республики Беларусь от 31.12.2010 г. № 4 «О развитии предпринимательской инициативы и стимулировании деловой активности в Республике Беларусь», Постановление Совета Министров Республики Беларусь от 20.03.2012 г. № 247 «О некоторых вопросах организации общественного обсуждения проектов нормативных правовых актов по развитию предпринимательства и внесении дополнений в постановление Совета Министров Республики Беларусь от 31 декабря 2008 г. № 2070»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Закон Республики Казахстан от 31 января 2006 года №124-III ЗРК  «О частном предпринимательстве в Республике Казахстан»; Закон Республики Казахстан от 24 марта 1998 г. № 213-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«О нормативных правовых актах»;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Постановление Правительства РК от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2.06.2006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г.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№496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«Об утверждении Типового положения об экспертных советах по вопросам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Регламент Правительства Российской Федерации , Постановлени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Правительства Российской Федерации от 17 декабря 2012 г. № 1318 «О порядке проведения федеральными органами исполнительной власти оценки регулирующего воздействия проектов нормативных правовых актов, проектов поправок к проектам федеральных законов и проектов решений Совета Евразийской экономической комиссии, а также о внесении изменений в некоторые акты Правительства Российской Федерации»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6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Полнота применения ОРВ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(- +)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(первоначальный этап – проведение публичных консультаций с предпринимателями)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(- +)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(первоначальный этап – проведение публичных консультаций с предпринимателями)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(+)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(ОРВ применяется, но только в отношении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проектов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НПА, разработанных федеральными исполнительными органами. При рассмотрение проектов законов в Государственной Думе ОРВ может использоваться в исключительных случаях. ОРВ с 2014-2015 гг. будет распространена на деятельность органов власти субъектов Российской Федерации и органов местного самоуправления.)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Точное закрепление о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бласт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применения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проекты НПА, которые могут оказывать существенное влияние на условия осуществления предпринимательской деятельности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проекты НПА, затрагивающие интересы субъектов частного предпринимательства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365" fontAlgn="auto">
              <a:spcBef>
                <a:spcPts val="0"/>
              </a:spcBef>
              <a:spcAft>
                <a:spcPts val="0"/>
              </a:spcAft>
              <a:defRPr/>
            </a:pPr>
            <a:fld id="{5D68E40A-0D93-4532-94ED-DC1D1D69947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365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7587" name="Прямоугольник 4"/>
          <p:cNvSpPr>
            <a:spLocks noChangeArrowheads="1"/>
          </p:cNvSpPr>
          <p:nvPr/>
        </p:nvSpPr>
        <p:spPr bwMode="auto">
          <a:xfrm>
            <a:off x="395288" y="692150"/>
            <a:ext cx="81883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365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dirty="0">
              <a:latin typeface="+mn-lt"/>
            </a:endParaRPr>
          </a:p>
          <a:p>
            <a:pPr marL="342900" indent="-342900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900" indent="-342900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900" indent="-342900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900" indent="-342900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-34628"/>
            <a:ext cx="9143999" cy="58330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Подходы к оценке регулирующего воздействия (2)</a:t>
            </a:r>
          </a:p>
        </p:txBody>
      </p:sp>
      <p:pic>
        <p:nvPicPr>
          <p:cNvPr id="30726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55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480" name="Group 120"/>
          <p:cNvGraphicFramePr>
            <a:graphicFrameLocks noGrp="1"/>
          </p:cNvGraphicFramePr>
          <p:nvPr/>
        </p:nvGraphicFramePr>
        <p:xfrm>
          <a:off x="296863" y="620713"/>
          <a:ext cx="8602662" cy="5673408"/>
        </p:xfrm>
        <a:graphic>
          <a:graphicData uri="http://schemas.openxmlformats.org/drawingml/2006/table">
            <a:tbl>
              <a:tblPr/>
              <a:tblGrid>
                <a:gridCol w="2259012"/>
                <a:gridCol w="1944688"/>
                <a:gridCol w="1727200"/>
                <a:gridCol w="2671762"/>
              </a:tblGrid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Беларусь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Казахстан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Российская Федерация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предпринимателей на этапе уведомления о подготовке проекта НПА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(+)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(публичное обсуждение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единого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Интернет-портала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публичного обсуждения с предпринимателями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(+)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(regulation.gov.ru)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(помимо разработчиков проектов НПА)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инициаторы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(+)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Минэкономразвития России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(помимо представителей предпринимательского сообщества)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субъекты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(+)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Минэкономразвития России: подготовка заключения об ОРВ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Итоговый документ и его значение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информация о результатах общественного обсуждения, в том числе на заседаниях общественно-консультативных (экспертных) советов.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Имеет рекомендательный характер.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экспертные заключения: консолидированное мнение членов НПП РК, аккредитованных объединений субъектов частного предпринимательства.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Имеет рекомендательный характер.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 сводный отчет о проведении ОРВ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 заключение Минэкономразвития России  об ОРВ. Обязательно при внесение проекта НПА в Правительство РФ или для регистрации в Министерстве юстиции РФ.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365" fontAlgn="auto">
              <a:spcBef>
                <a:spcPts val="0"/>
              </a:spcBef>
              <a:spcAft>
                <a:spcPts val="0"/>
              </a:spcAft>
              <a:defRPr/>
            </a:pPr>
            <a:fld id="{7143A746-7515-4492-A316-19E1D5FF30C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365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7587" name="Прямоугольник 4"/>
          <p:cNvSpPr>
            <a:spLocks noChangeArrowheads="1"/>
          </p:cNvSpPr>
          <p:nvPr/>
        </p:nvSpPr>
        <p:spPr bwMode="auto">
          <a:xfrm>
            <a:off x="395288" y="692150"/>
            <a:ext cx="81883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365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dirty="0">
              <a:latin typeface="+mn-lt"/>
            </a:endParaRPr>
          </a:p>
          <a:p>
            <a:pPr marL="342900" indent="-342900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900" indent="-342900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900" indent="-342900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900" indent="-342900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55625" y="-34628"/>
            <a:ext cx="8588374" cy="58330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5">
              <a:defRPr/>
            </a:pPr>
            <a:endParaRPr lang="ru-RU" sz="1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7894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55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2268538" y="115888"/>
            <a:ext cx="6561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  <a:latin typeface="Calibri" pitchFamily="34" charset="0"/>
              </a:rPr>
              <a:t>Оценка регулирующего воздействия: выводы и рекомендации</a:t>
            </a: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124966" y="5013176"/>
            <a:ext cx="868680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47675" algn="just" defTabSz="914365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Целесообразно последовательное внедрение ОРВ в Белоруссии и Казахстане.</a:t>
            </a:r>
          </a:p>
          <a:p>
            <a:pPr indent="447675" algn="just" defTabSz="914365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indent="447675" algn="just" defTabSz="914365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Необходимо также введение процедуры ОРВ в отношении как проектов, так и действующих актов ЕЭК, регулирующих вопросы предпринимательской деятельности.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5625" y="908050"/>
            <a:ext cx="8027988" cy="331311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7675" algn="just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Элементы ОРВ уже используются во всех государствах-участниках ТС и ЕЭП.</a:t>
            </a:r>
          </a:p>
          <a:p>
            <a:pPr indent="447675" algn="just"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447675" algn="just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Наиболее последовательно ОРВ реализуется в Российской Федерации (с 2010 г.). На первоначальном этапе в России ОРВ применялась по ограниченному кругу вопросов, что не устраивало субъектов предпринимательской деятельности (в 2012 г. по данным РСПП в 2 раза упала численность компаний, считающих эффективной такую форму взаимодействия с властью). </a:t>
            </a:r>
          </a:p>
          <a:p>
            <a:pPr indent="447675" algn="just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1.07.2013 г. круг вопросов (налоговые и таможенные вопросы) и регламентация проведения ОРВ существенно расширены, в т. ч. создан специальный Интернет-портал </a:t>
            </a:r>
            <a:r>
              <a:rPr lang="ru-RU" sz="1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regulation.gov.ru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indent="447675" algn="just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Российской Федерации четко определены сферы проведения ОРВ, детально урегулирован порядок проведения ОРВ. В Белоруссии и Казахстане указана общая сфера проведения консультаций: проекты НПА, затрагивающие интересы предпринимателей. Но часто это носит оценочный характер («могут оказывать </a:t>
            </a:r>
            <a:r>
              <a:rPr lang="ru-RU" sz="1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существенное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влияние на условия осуществления предпринимательской деятельности»), что может приводить к значительному усмотрению разработчика проекта НПА и </a:t>
            </a:r>
            <a:r>
              <a:rPr lang="ru-RU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непроведению</a:t>
            </a:r>
            <a:r>
              <a:rPr 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консультаций.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2888"/>
            <a:ext cx="9144000" cy="1292225"/>
          </a:xfrm>
        </p:spPr>
        <p:txBody>
          <a:bodyPr rtlCol="0">
            <a:noAutofit/>
          </a:bodyPr>
          <a:lstStyle/>
          <a:p>
            <a:pPr defTabSz="914365" fontAlgn="auto">
              <a:spcAft>
                <a:spcPts val="0"/>
              </a:spcAft>
              <a:defRPr/>
            </a:pPr>
            <a:r>
              <a:rPr lang="ru-RU" sz="11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01BF9-BAC8-4A68-B3BE-A3517EA4ACB8}" type="slidenum">
              <a:rPr lang="ru-RU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6262" y="-7938"/>
            <a:ext cx="8567737" cy="64293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defTabSz="914365" fontAlgn="auto">
              <a:spcAft>
                <a:spcPts val="0"/>
              </a:spcAft>
              <a:defRPr/>
            </a:pPr>
            <a:r>
              <a:rPr lang="ru-RU" sz="1600" i="1" dirty="0">
                <a:solidFill>
                  <a:srgbClr val="000000"/>
                </a:solidFill>
                <a:latin typeface="Times New Roman"/>
                <a:ea typeface="Calibri" pitchFamily="34" charset="0"/>
                <a:cs typeface="Arial" charset="0"/>
              </a:rPr>
              <a:t> </a:t>
            </a:r>
            <a:endParaRPr lang="ru-RU" sz="1600" b="1" i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36" tIns="45719" rIns="91436" bIns="45719" anchor="ctr"/>
          <a:lstStyle/>
          <a:p>
            <a:pPr algn="r" defTabSz="914365" fontAlgn="auto">
              <a:spcBef>
                <a:spcPts val="0"/>
              </a:spcBef>
              <a:spcAft>
                <a:spcPts val="0"/>
              </a:spcAft>
              <a:defRPr/>
            </a:pPr>
            <a:fld id="{B8804D4F-7CF4-4FEA-93EA-6AEB741133F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365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7413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576263" cy="66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42925" y="2492375"/>
            <a:ext cx="83153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>
                <a:latin typeface="Calibri" pitchFamily="34" charset="0"/>
              </a:rPr>
              <a:t>ПРАВОВОЙ МОНИТОРИНГ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Calibri" pitchFamily="34" charset="0"/>
              </a:rPr>
              <a:t>(МОНИТОРИНГ ПРАВОПРИМЕНЕНИЯ)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02458-0FDB-4922-A495-2BF35C5C482D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4" descr="slayd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36" tIns="45719" rIns="91436" bIns="45719" anchor="ctr"/>
          <a:lstStyle/>
          <a:p>
            <a:pPr algn="r" defTabSz="914365" fontAlgn="auto">
              <a:spcBef>
                <a:spcPts val="0"/>
              </a:spcBef>
              <a:spcAft>
                <a:spcPts val="0"/>
              </a:spcAft>
              <a:defRPr/>
            </a:pPr>
            <a:fld id="{690DF968-9F75-469B-B2A1-38FA12F985F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365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7587" name="Прямоугольник 4"/>
          <p:cNvSpPr>
            <a:spLocks noChangeArrowheads="1"/>
          </p:cNvSpPr>
          <p:nvPr/>
        </p:nvSpPr>
        <p:spPr bwMode="auto">
          <a:xfrm>
            <a:off x="395288" y="692150"/>
            <a:ext cx="81883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just" defTabSz="914365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dirty="0">
              <a:latin typeface="+mn-lt"/>
            </a:endParaRPr>
          </a:p>
          <a:p>
            <a:pPr marL="342887" indent="-342887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887" indent="-342887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887" indent="-342887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887" indent="-342887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55626" y="-34626"/>
            <a:ext cx="8588374" cy="58330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9" rIns="91436" bIns="45719" anchor="ctr">
            <a:normAutofit/>
          </a:bodyPr>
          <a:lstStyle/>
          <a:p>
            <a:pPr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Подходы к мониторингу  законодательства (1)</a:t>
            </a:r>
          </a:p>
        </p:txBody>
      </p:sp>
      <p:pic>
        <p:nvPicPr>
          <p:cNvPr id="21510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55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77" name="Group 77"/>
          <p:cNvGraphicFramePr>
            <a:graphicFrameLocks noGrp="1"/>
          </p:cNvGraphicFramePr>
          <p:nvPr/>
        </p:nvGraphicFramePr>
        <p:xfrm>
          <a:off x="179388" y="620713"/>
          <a:ext cx="8713092" cy="5715016"/>
        </p:xfrm>
        <a:graphic>
          <a:graphicData uri="http://schemas.openxmlformats.org/drawingml/2006/table">
            <a:tbl>
              <a:tblPr/>
              <a:tblGrid>
                <a:gridCol w="1223864"/>
                <a:gridCol w="2448375"/>
                <a:gridCol w="2160068"/>
                <a:gridCol w="2880785"/>
              </a:tblGrid>
              <a:tr h="7920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016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Нормативная основа для 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Проект Указа Президента Республики Беларусь «О правовом мониторинге в Республике Беларусь» (вместе с проектом Положения о порядке проведения правового мониторинга)»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Закон Республики Казахстан от 24.03.1998 № 213-1 «О нормативных правовых актах»;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Постановление Правительства Республики Казахстан от 25.08.2011 № 964 «Об утверждении Правил проведения правового мониторинга нормативных правовых актов»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Указ Президента Российской Федерации от 20.05.2011 № 657 «О мониторинге правоприменения в Российской Федерации»;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Постановление Правительства Российской Федерации от 19.08.2011 № 694 «Об утверждении методики осуществления мониторинга правоприменения в Российской Федерации»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13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Виды мониторинга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Проведение правового мониторинга основывается на ежегодных планах.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Нормотворческие органы (должностные лица) могут проводить также внеплановый правовой мониторинг по собственной инициативе либо в соответствии с законами, решениями Президента Республики Беларусь, Администрации Президента Республики Беларусь, Совета Министров Республики Беларусь, вышестоящих государственных органов (организаций) в целях оперативного выявления и разрешения проблем правового регулирования общественных отношений и правоприменения.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Правовой мониторинг нормативных правовых актов проводится на постоянной основе.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Текущий и оперативный виды мониторинга.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Текущий мониторинг осуществляется на регулярной основе в отношении отрасли (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подотрасли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) законодательства и группы нормативных правовых актов.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Оперативный мониторинг осуществляется в течение первого года действия нормативных правовых актов Российской Федерации, выполнения решений Конституционного Суда Российской Федерации и постановлений Европейского Суда по правам человека.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F90C3-C078-491D-B6BD-C57B59C2BDB1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75283" y="678214"/>
            <a:ext cx="807216" cy="53486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marL="285739" indent="-285739"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РБ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89450" y="678214"/>
            <a:ext cx="807216" cy="53486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20272" y="692696"/>
            <a:ext cx="807216" cy="53486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36" tIns="45719" rIns="91436" bIns="45719" anchor="ctr"/>
          <a:lstStyle/>
          <a:p>
            <a:pPr algn="r" defTabSz="914365" fontAlgn="auto">
              <a:spcBef>
                <a:spcPts val="0"/>
              </a:spcBef>
              <a:spcAft>
                <a:spcPts val="0"/>
              </a:spcAft>
              <a:defRPr/>
            </a:pPr>
            <a:fld id="{40552CA6-E6B8-41B1-B1A8-1F0C84338D6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365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7587" name="Прямоугольник 4"/>
          <p:cNvSpPr>
            <a:spLocks noChangeArrowheads="1"/>
          </p:cNvSpPr>
          <p:nvPr/>
        </p:nvSpPr>
        <p:spPr bwMode="auto">
          <a:xfrm>
            <a:off x="395288" y="692150"/>
            <a:ext cx="81883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just" defTabSz="914365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dirty="0">
              <a:latin typeface="+mn-lt"/>
            </a:endParaRPr>
          </a:p>
          <a:p>
            <a:pPr marL="342887" indent="-342887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887" indent="-342887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887" indent="-342887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  <a:p>
            <a:pPr marL="342887" indent="-342887" algn="just" defTabSz="91436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55626" y="-34626"/>
            <a:ext cx="8588374" cy="58330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9" rIns="91436" bIns="45719" anchor="ctr">
            <a:normAutofit/>
          </a:bodyPr>
          <a:lstStyle/>
          <a:p>
            <a:pPr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Подходы к </a:t>
            </a:r>
            <a:r>
              <a:rPr lang="ru-RU" b="1" dirty="0" err="1">
                <a:solidFill>
                  <a:schemeClr val="bg1"/>
                </a:solidFill>
                <a:cs typeface="Times New Roman" pitchFamily="18" charset="0"/>
              </a:rPr>
              <a:t>к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мониторингу  законодательства (2)</a:t>
            </a:r>
          </a:p>
        </p:txBody>
      </p:sp>
      <p:pic>
        <p:nvPicPr>
          <p:cNvPr id="22534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55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74" name="Group 50"/>
          <p:cNvGraphicFramePr>
            <a:graphicFrameLocks noGrp="1"/>
          </p:cNvGraphicFramePr>
          <p:nvPr/>
        </p:nvGraphicFramePr>
        <p:xfrm>
          <a:off x="296863" y="590550"/>
          <a:ext cx="8602662" cy="6150864"/>
        </p:xfrm>
        <a:graphic>
          <a:graphicData uri="http://schemas.openxmlformats.org/drawingml/2006/table">
            <a:tbl>
              <a:tblPr/>
              <a:tblGrid>
                <a:gridCol w="1085850"/>
                <a:gridCol w="2116137"/>
                <a:gridCol w="2441575"/>
                <a:gridCol w="29591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Субъект 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1. Министерство юстиции –координатор мониторинга.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2. Совет Министров Республики Беларусь и подчиненные ему республиканские органы государственного управления, местные Советы депутатов, исполнительные и распорядительные органы;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Палата представителей и Совет Республики Национального собрания, Верховный Суд, Высший Хозяйственный Суд, Генеральная прокуратура, Национальный банк, Комитет государственного контроля, Следственный комитет, Управление делами Президента, другие нормотворческие органы, иные государственные органы (организации).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1. Министерство юстиции –координатор мониторинга.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2. Конституционный совет Республики Казахстан; суды; Генеральный прокурор Республики Казахстан и подчиненные ему прокуроры; Министерство юстиции Республики Казахстан и его территориальные органы; государственные органы - в отношении нормативных правовых актов, принятых нижестоящими органами; уполномоченные органы, принявшие подзаконные нормативные правовые акты и (или) являющиеся их разработчиками, - в отношении подзаконных нормативных правовых актов, принятых ими и (или) разработчиками которых они являлись.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1. Министерство юстиции –координатор мониторинга.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2. Федеральные органы исполнительной власти, органы государственной власти субъектов Российской Федерации, органы местного самоуправления.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Итоговый документ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 итогам проведения правового мониторинга, предусмотренного планом Совета Министров Республики Беларусь, подготавливается аналитическая справка, которая включает вводную, описательную и заключительную части.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Аналитическая справка.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В случае необходимости, вносятся предложения по совершенствованию норм действующего законодательства.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Доклад Президенту Российской Федерации о результатах мониторинга и предложения к плану законопроектной деятельности Правительства Российской Федерации.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69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Значение результатов мониторинга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Результаты проведения правового мониторинга учитываются в нормотворческой деятельности при разработке государственных программ, содержащих положения о подготовке проектов нормативных правовых актов, формировании ежегодных планов подготовки законопроектов, при подготовке проектов законов и иных нормативных правовых актов.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Разработка проектов соответствующих нормативных правовых актов, в случае выявления противоречащих законодательству Республики Казахстан, устаревших,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коррупциогенных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и не эффективно реализуемых норм права.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Президентом Российской Федерации по итогам рассмотрения доклада о результатах мониторинга могут быть даны поручения государственным органам и организациям, а также должностным лицам о разработке законодательных и иных нормативных правовых актов Российской Федерации и принятии иных мер по реализации предложений, содержащихся в указанном докладе.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83350"/>
            <a:ext cx="2133600" cy="365125"/>
          </a:xfrm>
        </p:spPr>
        <p:txBody>
          <a:bodyPr/>
          <a:lstStyle/>
          <a:p>
            <a:pPr>
              <a:defRPr/>
            </a:pPr>
            <a:fld id="{82277EB4-0440-4C06-9061-64AB78063064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51273" y="692150"/>
            <a:ext cx="807216" cy="53486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РБ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32390" y="666584"/>
            <a:ext cx="807216" cy="53486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8264" y="666584"/>
            <a:ext cx="807216" cy="53486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6263" y="12700"/>
            <a:ext cx="8567737" cy="64293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defTabSz="914365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Достоинства и недостатки нормативной базы по мониторингу законодательства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36" tIns="45719" rIns="91436" bIns="45719" anchor="ctr"/>
          <a:lstStyle/>
          <a:p>
            <a:pPr algn="r" defTabSz="914365" fontAlgn="auto">
              <a:spcBef>
                <a:spcPts val="0"/>
              </a:spcBef>
              <a:spcAft>
                <a:spcPts val="0"/>
              </a:spcAft>
              <a:defRPr/>
            </a:pPr>
            <a:fld id="{172DB27B-BFFE-4A17-9533-E8F8F59EAD6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365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3557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576263" cy="66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6263" y="1844675"/>
            <a:ext cx="8243887" cy="3692525"/>
          </a:xfrm>
          <a:prstGeom prst="rect">
            <a:avLst/>
          </a:prstGeom>
          <a:solidFill>
            <a:srgbClr val="92D050">
              <a:alpha val="6902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45719" rIns="91436" bIns="45719">
            <a:spAutoFit/>
          </a:bodyPr>
          <a:lstStyle/>
          <a:p>
            <a:pPr marL="285739" indent="-285739" algn="just" defTabSz="914365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К основным достоинствам нормативной базы Республики Казахстан и Российской Федерации по мониторингу законодательства является универсальность их методик и следовательно применимость ко всем отраслям законодательства. Однако в них используются отличные друг от друга показатели мониторинга, различны объекты и субъекты проведения, что затрудняет сопоставительный анализ итогов мониторинга между странами. </a:t>
            </a:r>
          </a:p>
          <a:p>
            <a:pPr marL="285739" indent="-285739" algn="just" defTabSz="914365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В Республике Беларусь отсутствует единая методика мониторинга законодательства. Поэтому в настоящее время разработан проект указа Президента Республики Беларусь, регламентирующий осуществление правового мониторинга.</a:t>
            </a:r>
          </a:p>
          <a:p>
            <a:pPr marL="285739" indent="-285739" algn="just" defTabSz="914365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Акты Республики Казахстан и Российской Федерации по мониторингу законодательства не предусматривают осуществления систематического мониторинга законодательства в сфере соблюдения требований технических регламентов Таможенного союза, государственного контроля (надзора), ответственности за несоблюдение требований технических регламентов Таможенного союза.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6262" y="-7938"/>
            <a:ext cx="8567737" cy="64293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defTabSz="914365" fontAlgn="auto">
              <a:spcAft>
                <a:spcPts val="0"/>
              </a:spcAft>
              <a:defRPr/>
            </a:pPr>
            <a:r>
              <a:rPr lang="ru-RU" sz="1600" i="1" dirty="0">
                <a:solidFill>
                  <a:srgbClr val="000000"/>
                </a:solidFill>
                <a:latin typeface="Times New Roman"/>
                <a:ea typeface="Calibri" pitchFamily="34" charset="0"/>
                <a:cs typeface="Arial" charset="0"/>
              </a:rPr>
              <a:t> </a:t>
            </a:r>
            <a:endParaRPr lang="ru-RU" sz="1600" b="1" i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36" tIns="45719" rIns="91436" bIns="45719" anchor="ctr"/>
          <a:lstStyle/>
          <a:p>
            <a:pPr algn="r" defTabSz="914365" fontAlgn="auto">
              <a:spcBef>
                <a:spcPts val="0"/>
              </a:spcBef>
              <a:spcAft>
                <a:spcPts val="0"/>
              </a:spcAft>
              <a:defRPr/>
            </a:pPr>
            <a:fld id="{4734F53E-D237-4B67-AFCB-8C48CD865A6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365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4581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576263" cy="66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42925" y="2492375"/>
            <a:ext cx="8315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ru-RU" sz="3600" b="1" i="1">
                <a:latin typeface="Calibri" pitchFamily="34" charset="0"/>
              </a:rPr>
              <a:t>ОЦЕНКА РЕГУЛИРУЮЩЕГО ВОЗДЕЙСТВИЯ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85DB7-DD55-4C3C-8011-0AC596A897B5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6263" y="-7938"/>
            <a:ext cx="8567737" cy="64293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defTabSz="914365" fontAlgn="auto">
              <a:spcAft>
                <a:spcPts val="0"/>
              </a:spcAft>
              <a:defRPr/>
            </a:pPr>
            <a:r>
              <a:rPr lang="ru-RU" sz="1800" b="1" smtClean="0">
                <a:solidFill>
                  <a:schemeClr val="bg1"/>
                </a:solidFill>
                <a:latin typeface="+mj-lt"/>
              </a:rPr>
              <a:t>Оценка регулирующего воздействия </a:t>
            </a:r>
            <a:r>
              <a:rPr lang="ru-RU" sz="1800" b="1" i="1" smtClean="0">
                <a:solidFill>
                  <a:schemeClr val="bg1"/>
                </a:solidFill>
                <a:latin typeface="+mj-lt"/>
                <a:ea typeface="Calibri" pitchFamily="34" charset="0"/>
                <a:cs typeface="Arial" charset="0"/>
              </a:rPr>
              <a:t> 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13844" y="1259176"/>
            <a:ext cx="8316317" cy="5386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9" rIns="91436" bIns="45719">
            <a:spAutoFit/>
          </a:bodyPr>
          <a:lstStyle/>
          <a:p>
            <a:pPr marL="341313" indent="-341313" algn="just" defTabSz="91436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>
              <a:solidFill>
                <a:srgbClr val="FFFFFF"/>
              </a:solidFill>
            </a:endParaRPr>
          </a:p>
          <a:p>
            <a:pPr marL="341313" indent="-341313" algn="just" defTabSz="9143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0000"/>
                </a:solidFill>
              </a:rPr>
              <a:t>В настоящее время оценка регулирующего воздействия является в ОЭСР и ЕС эффективным инструментом государственного регулирования предпринимательской деятельности. </a:t>
            </a:r>
          </a:p>
          <a:p>
            <a:pPr marL="341313" indent="-341313" algn="just" defTabSz="9143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0000"/>
                </a:solidFill>
              </a:rPr>
              <a:t>ОРВ используется для выработки государственной политики регулирования предпринимательской деятельности начиная с самых ранних этапов; является составной частью системы разработки, согласования, принятия и реализации нормативных правовых и иных актов, устанавливающих обязательные требования для субъектов предпринимательской деятельности. </a:t>
            </a:r>
          </a:p>
          <a:p>
            <a:pPr marL="341313" indent="-341313" algn="just" defTabSz="9143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0000"/>
                </a:solidFill>
              </a:rPr>
              <a:t>С помощью механизма публичных консультаций и иных процедур в рамках ОРВ также обеспечивается доступ к правовой и иной необходимой для ведения предпринимательской деятельности информации (аналитической, статистической и др.).</a:t>
            </a:r>
            <a:r>
              <a:rPr lang="ru-RU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36" tIns="45719" rIns="91436" bIns="45719" anchor="ctr"/>
          <a:lstStyle/>
          <a:p>
            <a:pPr algn="r" defTabSz="914365" fontAlgn="auto">
              <a:spcBef>
                <a:spcPts val="0"/>
              </a:spcBef>
              <a:spcAft>
                <a:spcPts val="0"/>
              </a:spcAft>
              <a:defRPr/>
            </a:pPr>
            <a:fld id="{B355F7D5-76FA-47F3-8B0D-5AD85CC74E3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365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9945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576263" cy="66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Прямоугольник 3"/>
          <p:cNvSpPr>
            <a:spLocks noChangeArrowheads="1"/>
          </p:cNvSpPr>
          <p:nvPr/>
        </p:nvSpPr>
        <p:spPr bwMode="auto">
          <a:xfrm>
            <a:off x="576263" y="692150"/>
            <a:ext cx="8243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endParaRPr lang="ru-RU" altLang="ru-RU">
              <a:latin typeface="Calibri" pitchFamily="34" charset="0"/>
            </a:endParaRPr>
          </a:p>
          <a:p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6263" y="12700"/>
            <a:ext cx="8567737" cy="64293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defTabSz="914365" fontAlgn="auto">
              <a:spcAft>
                <a:spcPts val="0"/>
              </a:spcAft>
              <a:defRPr/>
            </a:pPr>
            <a:r>
              <a:rPr lang="ru-RU" sz="1800" b="1" smtClean="0">
                <a:solidFill>
                  <a:schemeClr val="tx1"/>
                </a:solidFill>
                <a:latin typeface="Arial" charset="0"/>
              </a:rPr>
              <a:t>Рекомендации Совета ОЭСР по повышению качества государственного регулирования (C(95)21/ окончательная редакция)</a:t>
            </a:r>
            <a:r>
              <a:rPr lang="ru-RU" sz="1800" smtClean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36" tIns="45719" rIns="91436" bIns="45719" anchor="ctr"/>
          <a:lstStyle/>
          <a:p>
            <a:pPr algn="r" defTabSz="914365" fontAlgn="auto">
              <a:spcBef>
                <a:spcPts val="0"/>
              </a:spcBef>
              <a:spcAft>
                <a:spcPts val="0"/>
              </a:spcAft>
              <a:defRPr/>
            </a:pPr>
            <a:fld id="{8B95B21F-EF62-4CBC-85D5-5F98D571CF3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914365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6629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576263" cy="66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6263" y="1844675"/>
            <a:ext cx="8243887" cy="4848225"/>
          </a:xfrm>
          <a:prstGeom prst="rect">
            <a:avLst/>
          </a:prstGeom>
          <a:solidFill>
            <a:srgbClr val="92D050">
              <a:alpha val="6902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45719" rIns="91436" bIns="45719">
            <a:spAutoFit/>
          </a:bodyPr>
          <a:lstStyle/>
          <a:p>
            <a:pPr marL="284163" indent="-284163" algn="ctr" defTabSz="914365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Arial" charset="0"/>
              </a:rPr>
              <a:t>Перечень критериев ОЭСР для принятия регулятивных решений </a:t>
            </a:r>
          </a:p>
          <a:p>
            <a:pPr marL="284163" indent="-284163" algn="ctr" defTabSz="914365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b="1" dirty="0">
              <a:solidFill>
                <a:srgbClr val="000000"/>
              </a:solidFill>
              <a:cs typeface="Arial" charset="0"/>
            </a:endParaRPr>
          </a:p>
          <a:p>
            <a:pPr marL="284163" indent="-284163" algn="just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1. Правильно ли определена проблема?</a:t>
            </a:r>
          </a:p>
          <a:p>
            <a:pPr marL="284163" indent="-284163" algn="just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2. Обосновано ли действие государства?</a:t>
            </a:r>
          </a:p>
          <a:p>
            <a:pPr marL="284163" indent="-284163" algn="just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3. Является ли регулирование оптимальной формой государственного действия? </a:t>
            </a:r>
          </a:p>
          <a:p>
            <a:pPr marL="284163" indent="-284163" algn="just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4. Есть ли правовые основания для регулирования?</a:t>
            </a:r>
          </a:p>
          <a:p>
            <a:pPr marL="284163" indent="-284163" algn="just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5. Что в государственной системе управления является должным уровнем (уровнями) для данного действия?</a:t>
            </a:r>
          </a:p>
          <a:p>
            <a:pPr marL="284163" indent="-284163" algn="just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6. Оправдывают ли выгоды от регулирования затраты на него?</a:t>
            </a:r>
          </a:p>
          <a:p>
            <a:pPr marL="284163" indent="-284163" algn="just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7. Прозрачно ли распределение последствий от предпринятого действия в обществе?</a:t>
            </a:r>
          </a:p>
          <a:p>
            <a:pPr marL="284163" indent="-284163" algn="just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8. Являются ли нормы регулирования ясными, последовательными, универсальными и доступными для пользователей?</a:t>
            </a:r>
          </a:p>
          <a:p>
            <a:pPr marL="284163" indent="-284163" algn="just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9. Все ли заинтересованные стороны имели возможность представить свою точку зрения?</a:t>
            </a:r>
          </a:p>
          <a:p>
            <a:pPr marL="284163" indent="-284163" algn="just" defTabSz="9143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10. Как будет обеспечиваться выполнение норм?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2211</Words>
  <Application>Microsoft Office PowerPoint</Application>
  <PresentationFormat>Экран (4:3)</PresentationFormat>
  <Paragraphs>232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Федеральное государственное научно-исследовательское учреждение  «ИНСТИТУТ ЗАКОНОДАТЕЛЬСТВА И СРАВНИТЕЛЬНОГО ПРАВОВЕДЕНИЯ ПРИ ПРАВИТЕЛЬСТВЕ РОССИЙСКОЙ ФЕДЕРАЦИИ»</vt:lpstr>
      <vt:lpstr> </vt:lpstr>
      <vt:lpstr>Презентация PowerPoint</vt:lpstr>
      <vt:lpstr>Презентация PowerPoint</vt:lpstr>
      <vt:lpstr>Презентация PowerPoint</vt:lpstr>
      <vt:lpstr>Достоинства и недостатки нормативной базы по мониторингу законодательства </vt:lpstr>
      <vt:lpstr> </vt:lpstr>
      <vt:lpstr>Оценка регулирующего воздействия  </vt:lpstr>
      <vt:lpstr>Рекомендации Совета ОЭСР по повышению качества государственного регулирования (C(95)21/ окончательная редакция) </vt:lpstr>
      <vt:lpstr>Подходы к проведению ОРВ в ОЭСР и Европейском Союзе </vt:lpstr>
      <vt:lpstr>«Умное регулирование» в 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IZISP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Абрамов</dc:creator>
  <cp:lastModifiedBy>отд. мониторинга зак-ва 4</cp:lastModifiedBy>
  <cp:revision>117</cp:revision>
  <cp:lastPrinted>2013-11-05T12:40:00Z</cp:lastPrinted>
  <dcterms:created xsi:type="dcterms:W3CDTF">2013-11-05T07:18:14Z</dcterms:created>
  <dcterms:modified xsi:type="dcterms:W3CDTF">2014-02-26T14:54:34Z</dcterms:modified>
</cp:coreProperties>
</file>