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GITAL\Desktop\&#1063;&#1077;&#1088;&#1085;&#1099;&#1096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900" b="1" dirty="0"/>
                      <a:t>65%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900" b="1" dirty="0"/>
                      <a:t>26%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900" b="1" dirty="0"/>
                      <a:t>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900" b="1" dirty="0"/>
                      <a:t>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Лист1!$A$1:$A$4</c:f>
              <c:strCache>
                <c:ptCount val="4"/>
                <c:pt idx="0">
                  <c:v>тестирование лекарств </c:v>
                </c:pt>
                <c:pt idx="1">
                  <c:v>фундаментальные научные исследования </c:v>
                </c:pt>
                <c:pt idx="2">
                  <c:v>косметика и бытовая химия</c:v>
                </c:pt>
                <c:pt idx="3">
                  <c:v>учебный процесс 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65</c:v>
                </c:pt>
                <c:pt idx="1">
                  <c:v>26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9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9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9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814A8-D349-407A-9CAB-86F486D3C840}" type="datetimeFigureOut">
              <a:rPr lang="ru-RU" smtClean="0"/>
              <a:pPr/>
              <a:t>07.06.2019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98525-0410-4141-BE04-ACF4A1C6DA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94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8525-0410-4141-BE04-ACF4A1C6DA87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98525-0410-4141-BE04-ACF4A1C6DA8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GITAL\Desktop\Черныш\Animal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AutoShape 4" descr="https://www.boe.es/datos/imagenes/disp/2013/85/03736_2995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s://www.boe.es/datos/imagenes/disp/2013/85/03736_2995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s://www.boe.es/datos/imagenes/disp/2013/85/03736_2995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4" name="Picture 10" descr="http://elegantbookkeeping.com.au/wp-content/uploads/2019/02/rEv1EguUIf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14621"/>
            <a:ext cx="7286644" cy="1428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2500306"/>
            <a:ext cx="9001156" cy="328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</a:rPr>
              <a:t>А</a:t>
            </a:r>
            <a:r>
              <a:rPr lang="en-US" sz="11500" b="1" dirty="0" smtClean="0">
                <a:solidFill>
                  <a:srgbClr val="FF0000"/>
                </a:solidFill>
              </a:rPr>
              <a:t>NIMALS</a:t>
            </a:r>
          </a:p>
          <a:p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s://2f97901ltsqi43cw202e80y3-wpengine.netdna-ssl.com/wp-content/uploads/2016/05/DividerLin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8572528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928934"/>
            <a:ext cx="5214974" cy="138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 descr="C:\Users\DIGITAL\Desktop\Черныш\1495177733_tierversu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3357553" cy="2285992"/>
          </a:xfrm>
          <a:prstGeom prst="rect">
            <a:avLst/>
          </a:prstGeom>
          <a:noFill/>
        </p:spPr>
      </p:pic>
      <p:pic>
        <p:nvPicPr>
          <p:cNvPr id="134149" name="Picture 5" descr="C:\Users\DIGITAL\Desktop\Черныш\0ef900a58c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5" y="0"/>
            <a:ext cx="3071834" cy="2285991"/>
          </a:xfrm>
          <a:prstGeom prst="rect">
            <a:avLst/>
          </a:prstGeom>
          <a:noFill/>
        </p:spPr>
      </p:pic>
      <p:pic>
        <p:nvPicPr>
          <p:cNvPr id="134153" name="Picture 9" descr="https://cdn-images-1.medium.com/max/1200/1*dx4MxpHLrBVLSzyijRPFn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"/>
            <a:ext cx="2786050" cy="2285992"/>
          </a:xfrm>
          <a:prstGeom prst="rect">
            <a:avLst/>
          </a:prstGeom>
          <a:noFill/>
        </p:spPr>
      </p:pic>
      <p:pic>
        <p:nvPicPr>
          <p:cNvPr id="8" name="Picture 2" descr="https://2f97901ltsqi43cw202e80y3-wpengine.netdna-ssl.com/wp-content/uploads/2016/05/DividerLin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285860"/>
            <a:ext cx="8572528" cy="2333626"/>
          </a:xfrm>
          <a:prstGeom prst="rect">
            <a:avLst/>
          </a:prstGeom>
          <a:noFill/>
        </p:spPr>
      </p:pic>
      <p:pic>
        <p:nvPicPr>
          <p:cNvPr id="2054" name="Picture 6" descr="https://st3.depositphotos.com/1252248/13601/v/950/depositphotos_136017808-stock-illustration-heart-beat-cardiogram-cardiac-cyc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357694"/>
            <a:ext cx="9144000" cy="2500306"/>
          </a:xfrm>
          <a:prstGeom prst="rect">
            <a:avLst/>
          </a:prstGeom>
          <a:noFill/>
        </p:spPr>
      </p:pic>
      <p:pic>
        <p:nvPicPr>
          <p:cNvPr id="13415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5000636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-1-baomoi.zadn.vn/w1000_r1/17/04/19/139/22055376/1_18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52" cy="2183431"/>
          </a:xfrm>
          <a:prstGeom prst="rect">
            <a:avLst/>
          </a:prstGeom>
          <a:noFill/>
        </p:spPr>
      </p:pic>
      <p:pic>
        <p:nvPicPr>
          <p:cNvPr id="1028" name="Picture 4" descr="https://4fasol.com/img/bio/12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3116"/>
            <a:ext cx="2428868" cy="2428868"/>
          </a:xfrm>
          <a:prstGeom prst="rect">
            <a:avLst/>
          </a:prstGeom>
          <a:noFill/>
        </p:spPr>
      </p:pic>
      <p:pic>
        <p:nvPicPr>
          <p:cNvPr id="1030" name="Picture 6" descr="https://www.istmira.com/uploads/posts/2019-01/1547419190_victoria-que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72008"/>
            <a:ext cx="1848173" cy="20145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214290"/>
            <a:ext cx="5214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Описания проведения экспериментов на живых животных были найдены еще в древнегреческих артефактах примерно с 500 года до нашей эры. Аристотель, Герофил и Эразистрат проводили эксперименты, чтобы изучать системы и органы живых организмов.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714620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Теофраст, преемник Аристотеля, не согласился с этим, возражая против вивисекции животных на том основании, что, подобно людям, они могут чувствовать боль, а причинение боли животным было оскорблением для богов.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4826675"/>
            <a:ext cx="65142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Королева Виктория была одним из первых противников испытаний на животных в Англии.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Великобритании был издан первый закон, регулирующий использование животных для исследований: Закон Великобритании о жестокости к животным от 1876 года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s://2f97901ltsqi43cw202e80y3-wpengine.netdna-ssl.com/wp-content/uploads/2016/05/DividerLin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2984"/>
            <a:ext cx="8572528" cy="2333626"/>
          </a:xfrm>
          <a:prstGeom prst="rect">
            <a:avLst/>
          </a:prstGeom>
          <a:noFill/>
        </p:spPr>
      </p:pic>
      <p:pic>
        <p:nvPicPr>
          <p:cNvPr id="9" name="Picture 2" descr="https://2f97901ltsqi43cw202e80y3-wpengine.netdna-ssl.com/wp-content/uploads/2016/05/DividerLin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500438"/>
            <a:ext cx="8001024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www.idemania.net/files/arcorakatalog/1/arcorar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4" name="AutoShape 4" descr="https://www.idemania.net/files/arcorakatalog/1/arcorar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6" name="AutoShape 6" descr="https://www.idemania.net/files/arcorakatalog/1/arcorar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8" name="AutoShape 8" descr="https://www.idemania.net/files/arcorakatalog/1/arcorar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4500570"/>
            <a:ext cx="1994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our days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14480" y="0"/>
          <a:ext cx="7429520" cy="39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86050" y="3214686"/>
            <a:ext cx="6357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Тесты на животных включают в себя:</a:t>
            </a:r>
          </a:p>
          <a:p>
            <a:pPr lvl="0" fontAlgn="base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-оценку степени раздражения путем втирания химических веществ в глаза и кожу животных;</a:t>
            </a:r>
          </a:p>
          <a:p>
            <a:pPr lvl="0" fontAlgn="base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- измерение токсичности путем принудительного       кормления животных химическими веществами, чтобы определить, вызывают ли они рак или другие заболевания;</a:t>
            </a:r>
          </a:p>
          <a:p>
            <a:pPr lvl="0" fontAlgn="base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- проверки на смертельную дозу, которые определяют, сколько вещества необходимо, чтобы убить животное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https://cdn.pixabay.com/photo/2014/04/02/10/39/heartbeat-304130__4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928934"/>
            <a:ext cx="8000992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81aca80dca461171d9d40e727c9f5ef4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72330" y="2428868"/>
            <a:ext cx="2071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that hidden</a:t>
            </a:r>
            <a:endParaRPr lang="ru-RU" sz="4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714356"/>
            <a:ext cx="450059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Промышленный тест Драйза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кроликам наносят испытываемое вещество на глаз, фиксируют голову специальным воротником и ожидают в течение 21 дня.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85728"/>
            <a:ext cx="242125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4143380"/>
            <a:ext cx="442918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Тест для определения токсичности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«ЛД 50»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группе животных вводится возрастающая доза испытуемого вещества и задача – определить дозу, которая за установленное время убивает 50% животных. 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DIGITAL\Desktop\Черныш\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86256"/>
            <a:ext cx="3535316" cy="2171533"/>
          </a:xfrm>
          <a:prstGeom prst="rect">
            <a:avLst/>
          </a:prstGeom>
          <a:noFill/>
        </p:spPr>
      </p:pic>
      <p:pic>
        <p:nvPicPr>
          <p:cNvPr id="8" name="Picture 2" descr="https://2f97901ltsqi43cw202e80y3-wpengine.netdna-ssl.com/wp-content/uploads/2016/05/DividerLin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239011" y="4262451"/>
            <a:ext cx="2286016" cy="2333626"/>
          </a:xfrm>
          <a:prstGeom prst="rect">
            <a:avLst/>
          </a:prstGeom>
          <a:noFill/>
        </p:spPr>
      </p:pic>
      <p:pic>
        <p:nvPicPr>
          <p:cNvPr id="10" name="Picture 2" descr="https://2f97901ltsqi43cw202e80y3-wpengine.netdna-ssl.com/wp-content/uploads/2016/05/DividerLin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5223" y="119059"/>
            <a:ext cx="2571744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0-tub-ru.yandex.net/i?id=81aca80dca461171d9d40e727c9f5ef4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12950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8992" y="214290"/>
            <a:ext cx="52149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Тесты не предсказывают точной реакции человека на химические вещества, поэтому 92% новых лекарств не проходят испытания на людях после прохождения испытаний на животных. </a:t>
            </a:r>
          </a:p>
          <a:p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Некоторые лекарства, которые токсичны для животных, например, аспирин, чрезвычайно полезны для людей. Поэтому не имеет смысла проводить оценки химической безопасности на существах, которые биологически отличаются от нас самих.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cdn.pixabay.com/photo/2014/04/02/10/39/heartbeat-304130__4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00702"/>
            <a:ext cx="9144000" cy="1142984"/>
          </a:xfrm>
          <a:prstGeom prst="rect">
            <a:avLst/>
          </a:prstGeom>
          <a:noFill/>
        </p:spPr>
      </p:pic>
      <p:pic>
        <p:nvPicPr>
          <p:cNvPr id="6" name="Picture 2" descr="https://2f97901ltsqi43cw202e80y3-wpengine.netdna-ssl.com/wp-content/uploads/2016/05/DividerLin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524374"/>
            <a:ext cx="8572528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0-tub-ru.yandex.net/i?id=81aca80dca461171d9d40e727c9f5ef4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0"/>
            <a:ext cx="8501122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Талидомид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впервые появился на немецком рынке в 1957 году как безрецептурное средство для борьбы с тревожными расстройствами и бессонницей.</a:t>
            </a:r>
          </a:p>
          <a:p>
            <a:pPr lvl="5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8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Продукт рекламировался как «совершенно безвредный» и для детей, и во время беременности, так как его разработчики «не смогли найти дозу, достаточно высокую, чтобы убить даже крысу». 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 1960 году талидомид появился в 46 странах с продажами, почти совпадающими с продажами аспирина. 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1961 году австралийский акушер доктор Уильям МакБрайд обнаружил связь лекарства и тяжёлых врождённых дефектов у родившихся детей. Многие из них рождались с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фокелией — укороченными, отсутствующими или похожими на плавники конечностями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Вскоре немецкая газета сообщила, что талидомид негативно повлиял на 161 ребенка.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571899" cy="241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2f97901ltsqi43cw202e80y3-wpengine.netdna-ssl.com/wp-content/uploads/2016/05/DividerLin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14290"/>
            <a:ext cx="5357818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m0-tub-ru.yandex.net/i?id=81aca80dca461171d9d40e727c9f5ef4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https://pbs.twimg.com/media/DlJWrOdXcAA__I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57818" y="785794"/>
            <a:ext cx="3429024" cy="21431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4572000" cy="33085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Небольшая компания «MatTek» в штате Массачусетс, выращивает </a:t>
            </a:r>
            <a:r>
              <a:rPr lang="ru-R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ткани человека для тестирования на донорских клетках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. Ткани растут около четырех недель. В одной ткани можно объединить до трех типов клеток, чтобы получить реалистичное представление о поведении того или иного тестового образца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1900" dirty="0"/>
          </a:p>
        </p:txBody>
      </p:sp>
      <p:pic>
        <p:nvPicPr>
          <p:cNvPr id="2052" name="Picture 4" descr="http://www.augmentedrealitytrends.com/wp-content/uploads/2014/08/Virtual-Reality-in-educa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3143272" cy="21886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3857620" y="3429000"/>
            <a:ext cx="492918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Инновационным стало созданное микроинженером из Киотского университета Кен-Ичиро Камеем </a:t>
            </a:r>
            <a:r>
              <a:rPr lang="ru-R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«тело на чипе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. В чипах продумана система каналов, клапанов и насосов, которые обеспечивают более сложные взаимодействия. Они могут имитировать живую систему</a:t>
            </a:r>
          </a:p>
          <a:p>
            <a:endParaRPr lang="ru-RU" dirty="0"/>
          </a:p>
        </p:txBody>
      </p:sp>
      <p:pic>
        <p:nvPicPr>
          <p:cNvPr id="10" name="Picture 2" descr="https://2f97901ltsqi43cw202e80y3-wpengine.netdna-ssl.com/wp-content/uploads/2016/05/DividerLin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4884"/>
            <a:ext cx="3571868" cy="2333626"/>
          </a:xfrm>
          <a:prstGeom prst="rect">
            <a:avLst/>
          </a:prstGeom>
          <a:noFill/>
        </p:spPr>
      </p:pic>
      <p:pic>
        <p:nvPicPr>
          <p:cNvPr id="12" name="Picture 2" descr="https://2f97901ltsqi43cw202e80y3-wpengine.netdna-ssl.com/wp-content/uploads/2016/05/DividerLin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214938" y="-428656"/>
            <a:ext cx="3929062" cy="219074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m0-tub-ru.yandex.net/i?id=81aca80dca461171d9d40e727c9f5ef4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38" name="Picture 14" descr="https://www.pharma-food.de/wp-content/uploads/migrated/img/news/84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76753"/>
            <a:ext cx="2582682" cy="158124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214290"/>
            <a:ext cx="65722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У Charles River Laboratories, крупнейшего в мире поставщика генно-инженерных грызунов для лабораторий, также есть дочерняя компания Endosafe, которая предоставляет альтернативу тестированию различных жидкостей на глазах кроликов.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s://im0-tub-ru.yandex.net/i?id=df5b2795e48d7db0005b9ab0fbad0238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5753" y="0"/>
            <a:ext cx="2828247" cy="20716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5319117"/>
            <a:ext cx="61436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Программы компьютерного моделирования для виртуального тестирования включают в себя сотни переменных, чтобы имитировать, как люди будут реагировать на новое лекарство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32" name="AutoShape 8" descr="https://images.onlinelabels.com/Handlers/FileHandler.ashx?ClipArtID=127459&amp;File=images/clip-art/oksmith\Erlenmeyer%20flask%20icon-29922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images.onlinelabels.com/Handlers/FileHandler.ashx?ClipArtID=127459&amp;File=images/clip-art/oksmith\Erlenmeyer%20flask%20icon-29922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7450" y="1714488"/>
            <a:ext cx="2876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14744" y="2643182"/>
            <a:ext cx="5429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Тест, который может стоить всего $5, способен заменить большинство тестов на кроликах в кабинетах контроля качества на фабриках фармацевтических компаний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i="1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728908" y="3414704"/>
            <a:ext cx="27336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s://2f97901ltsqi43cw202e80y3-wpengine.netdna-ssl.com/wp-content/uploads/2016/05/DividerLine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573165" y="2212993"/>
            <a:ext cx="4330767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16" y="0"/>
            <a:ext cx="889938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21429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2f97901ltsqi43cw202e80y3-wpengine.netdna-ssl.com/wp-content/uploads/2016/05/DividerLin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9144000" cy="2333626"/>
          </a:xfrm>
          <a:prstGeom prst="rect">
            <a:avLst/>
          </a:prstGeom>
          <a:noFill/>
        </p:spPr>
      </p:pic>
      <p:pic>
        <p:nvPicPr>
          <p:cNvPr id="6" name="Picture 2" descr="https://2f97901ltsqi43cw202e80y3-wpengine.netdna-ssl.com/wp-content/uploads/2016/05/DividerLin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9062" y="285728"/>
            <a:ext cx="1404938" cy="2337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472</Words>
  <Application>Microsoft Office PowerPoint</Application>
  <PresentationFormat>Экран (4:3)</PresentationFormat>
  <Paragraphs>39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DIGITAL</dc:creator>
  <cp:lastModifiedBy> </cp:lastModifiedBy>
  <cp:revision>72</cp:revision>
  <dcterms:created xsi:type="dcterms:W3CDTF">2019-05-28T20:50:03Z</dcterms:created>
  <dcterms:modified xsi:type="dcterms:W3CDTF">2019-06-07T09:00:49Z</dcterms:modified>
</cp:coreProperties>
</file>