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eg"/>
  <Override PartName="/ppt/media/image13.jpg" ContentType="image/jpeg"/>
  <Override PartName="/ppt/media/image31.jpg" ContentType="image/jpeg"/>
  <Override PartName="/ppt/media/image35.jpg" ContentType="image/jpeg"/>
  <Override PartName="/ppt/media/image36.jpg" ContentType="image/jpeg"/>
  <Override PartName="/ppt/media/image38.jpg" ContentType="image/jpeg"/>
  <Override PartName="/ppt/media/image39.jpg" ContentType="image/jpeg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66" r:id="rId22"/>
    <p:sldId id="287" r:id="rId23"/>
    <p:sldId id="288" r:id="rId24"/>
    <p:sldId id="268" r:id="rId25"/>
    <p:sldId id="270" r:id="rId26"/>
    <p:sldId id="28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00"/>
    <a:srgbClr val="3B3838"/>
    <a:srgbClr val="773BA5"/>
    <a:srgbClr val="A5A5A5"/>
    <a:srgbClr val="FF0000"/>
    <a:srgbClr val="067655"/>
    <a:srgbClr val="FB552C"/>
    <a:srgbClr val="D4D4D9"/>
    <a:srgbClr val="223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195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0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9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6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3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0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2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2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B60E-C89A-4A0C-9DB2-C47BA261429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3EFE-05D9-4ECB-A70E-051429EB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6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20" y="2503396"/>
            <a:ext cx="2359496" cy="2320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44" y="2463059"/>
            <a:ext cx="2324372" cy="240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857" y="951638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23B7D"/>
                </a:solidFill>
                <a:latin typeface="Gilroy ExtraBold" panose="00000900000000000000" pitchFamily="50" charset="-52"/>
              </a:rPr>
              <a:t>Российский государственный гуманитарный университет</a:t>
            </a:r>
            <a:br>
              <a:rPr lang="ru-RU" sz="2000" dirty="0" smtClean="0">
                <a:solidFill>
                  <a:srgbClr val="223B7D"/>
                </a:solidFill>
                <a:latin typeface="Gilroy ExtraBold" panose="00000900000000000000" pitchFamily="50" charset="-52"/>
              </a:rPr>
            </a:br>
            <a:r>
              <a:rPr lang="en-US" sz="2000" dirty="0" smtClean="0">
                <a:solidFill>
                  <a:srgbClr val="223B7D"/>
                </a:solidFill>
                <a:latin typeface="Gilroy ExtraBold" panose="00000900000000000000" pitchFamily="50" charset="-52"/>
              </a:rPr>
              <a:t>&amp;</a:t>
            </a:r>
            <a:br>
              <a:rPr lang="en-US" sz="2000" dirty="0" smtClean="0">
                <a:solidFill>
                  <a:srgbClr val="223B7D"/>
                </a:solidFill>
                <a:latin typeface="Gilroy ExtraBold" panose="00000900000000000000" pitchFamily="50" charset="-52"/>
              </a:rPr>
            </a:br>
            <a:r>
              <a:rPr lang="ru-RU" sz="2000" dirty="0" smtClean="0">
                <a:solidFill>
                  <a:srgbClr val="223B7D"/>
                </a:solidFill>
                <a:latin typeface="Gilroy ExtraBold" panose="00000900000000000000" pitchFamily="50" charset="-52"/>
              </a:rPr>
              <a:t>Московский международный университет</a:t>
            </a:r>
            <a:endParaRPr lang="ru-RU" sz="2000" dirty="0">
              <a:solidFill>
                <a:srgbClr val="223B7D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6399" y="621351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23B7D"/>
                </a:solidFill>
                <a:latin typeface="Gilroy ExtraBold" panose="00000900000000000000" pitchFamily="50" charset="-52"/>
              </a:rPr>
              <a:t>Москва, 2019 год</a:t>
            </a:r>
            <a:endParaRPr lang="ru-RU" dirty="0">
              <a:solidFill>
                <a:srgbClr val="223B7D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23B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2285" y="493486"/>
            <a:ext cx="8563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ilroy Light" panose="00000400000000000000" pitchFamily="50" charset="-52"/>
              </a:rPr>
              <a:t>Пластик в мировом океане</a:t>
            </a:r>
            <a:endParaRPr lang="ru-RU" sz="4400" dirty="0">
              <a:latin typeface="Gilroy Light" panose="000004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1538515"/>
            <a:ext cx="8371354" cy="415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4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932751" y="4905829"/>
            <a:ext cx="1641269" cy="29938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4113" y="4804229"/>
            <a:ext cx="11061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roy ExtraBold" panose="00000900000000000000" pitchFamily="50" charset="-52"/>
              </a:rPr>
              <a:t>“</a:t>
            </a:r>
            <a:r>
              <a:rPr lang="ru-RU" sz="2400" dirty="0" smtClean="0">
                <a:latin typeface="Gilroy ExtraBold" panose="00000900000000000000" pitchFamily="50" charset="-52"/>
              </a:rPr>
              <a:t>Дай </a:t>
            </a:r>
            <a:r>
              <a:rPr lang="ru-RU" sz="2400" dirty="0">
                <a:latin typeface="Gilroy ExtraBold" panose="00000900000000000000" pitchFamily="50" charset="-52"/>
              </a:rPr>
              <a:t>человеку рыбу, и он будет сыт один день. </a:t>
            </a:r>
            <a:endParaRPr lang="ru-RU" sz="2400" dirty="0" smtClean="0">
              <a:latin typeface="Gilroy ExtraBold" panose="00000900000000000000" pitchFamily="50" charset="-52"/>
            </a:endParaRPr>
          </a:p>
          <a:p>
            <a:r>
              <a:rPr lang="ru-RU" sz="2400" dirty="0" smtClean="0">
                <a:latin typeface="Gilroy ExtraBold" panose="00000900000000000000" pitchFamily="50" charset="-52"/>
              </a:rPr>
              <a:t>Но </a:t>
            </a:r>
            <a:r>
              <a:rPr lang="ru-RU" sz="2400" dirty="0">
                <a:latin typeface="Gilroy ExtraBold" panose="00000900000000000000" pitchFamily="50" charset="-52"/>
              </a:rPr>
              <a:t>научи его ловить рыбу, </a:t>
            </a:r>
            <a:r>
              <a:rPr lang="ru-RU" sz="2400" dirty="0" smtClean="0">
                <a:latin typeface="Gilroy ExtraBold" panose="00000900000000000000" pitchFamily="50" charset="-52"/>
              </a:rPr>
              <a:t>и </a:t>
            </a:r>
            <a:r>
              <a:rPr lang="ru-RU" sz="2400" dirty="0">
                <a:latin typeface="Gilroy ExtraBold" panose="00000900000000000000" pitchFamily="50" charset="-52"/>
              </a:rPr>
              <a:t>года за три он умрет от отравления </a:t>
            </a:r>
            <a:r>
              <a:rPr lang="ru-RU" sz="2400" strike="sngStrike" dirty="0">
                <a:latin typeface="Gilroy ExtraBold" panose="00000900000000000000" pitchFamily="50" charset="-52"/>
              </a:rPr>
              <a:t>ртутью</a:t>
            </a:r>
            <a:r>
              <a:rPr lang="ru-RU" sz="2400" dirty="0" smtClean="0">
                <a:latin typeface="Gilroy ExtraBold" panose="00000900000000000000" pitchFamily="50" charset="-52"/>
              </a:rPr>
              <a:t>.</a:t>
            </a:r>
            <a:r>
              <a:rPr lang="en-US" sz="2400" dirty="0" smtClean="0">
                <a:latin typeface="Gilroy ExtraBold" panose="00000900000000000000" pitchFamily="50" charset="-52"/>
              </a:rPr>
              <a:t>”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59" y="453571"/>
            <a:ext cx="3077370" cy="3077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99858" y="3784352"/>
            <a:ext cx="901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Чарльз Н. </a:t>
            </a:r>
            <a:r>
              <a:rPr lang="ru-RU" sz="2400" dirty="0" err="1" smtClean="0">
                <a:latin typeface="Gilroy Light" panose="00000400000000000000" pitchFamily="50" charset="-52"/>
              </a:rPr>
              <a:t>Хаас</a:t>
            </a:r>
            <a:r>
              <a:rPr lang="ru-RU" sz="2400" dirty="0" smtClean="0">
                <a:latin typeface="Gilroy Light" panose="00000400000000000000" pitchFamily="50" charset="-52"/>
              </a:rPr>
              <a:t>, профессор экологической инженерии. 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4695" y="4804229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пластиком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08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840386" y="2116477"/>
            <a:ext cx="2633032" cy="2633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ilroy Light" panose="00000400000000000000" pitchFamily="50" charset="-52"/>
              </a:rPr>
              <a:t>300 млн. тонн пластика</a:t>
            </a:r>
            <a:endParaRPr lang="ru-RU" sz="24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100" y="537030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Gilroy ExtraBold" panose="00000900000000000000" pitchFamily="50" charset="-52"/>
              </a:rPr>
              <a:t>ЕЖЕГОДНО</a:t>
            </a:r>
            <a:endParaRPr lang="ru-RU" sz="4400" dirty="0">
              <a:latin typeface="Gilroy ExtraBold" panose="000009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874" y="496740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ВСЕГО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4957" y="2116477"/>
            <a:ext cx="2633032" cy="2633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ilroy Light" panose="00000400000000000000" pitchFamily="50" charset="-52"/>
              </a:rPr>
              <a:t>8 млн.</a:t>
            </a:r>
          </a:p>
          <a:p>
            <a:pPr algn="ctr"/>
            <a:r>
              <a:rPr lang="ru-RU" sz="2400" dirty="0" smtClean="0">
                <a:latin typeface="Gilroy Light" panose="00000400000000000000" pitchFamily="50" charset="-52"/>
              </a:rPr>
              <a:t> тонн пластика</a:t>
            </a:r>
            <a:endParaRPr lang="ru-RU" sz="24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0994" y="496740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В ОКЕАНЕ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601" y="6034587"/>
            <a:ext cx="397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*Данные ООН на 2018 год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76" y="5803900"/>
            <a:ext cx="944318" cy="8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216622" y="1669143"/>
            <a:ext cx="3502006" cy="3018971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633050" y="2330289"/>
            <a:ext cx="2677014" cy="2307771"/>
          </a:xfrm>
          <a:prstGeom prst="triangle">
            <a:avLst/>
          </a:prstGeom>
          <a:solidFill>
            <a:srgbClr val="3B383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 rot="17923231">
            <a:off x="5869314" y="32082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Gilroy Light" panose="00000400000000000000" pitchFamily="50" charset="-52"/>
              </a:rPr>
              <a:t>Микропластик</a:t>
            </a:r>
            <a:endParaRPr lang="ru-RU" sz="2400" dirty="0">
              <a:solidFill>
                <a:srgbClr val="7030A0"/>
              </a:solidFill>
              <a:latin typeface="Gilroy Light" panose="000004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 rot="18002992">
            <a:off x="1531211" y="2624183"/>
            <a:ext cx="2401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B3838"/>
                </a:solidFill>
                <a:latin typeface="Gilroy Light" panose="00000400000000000000" pitchFamily="50" charset="-52"/>
              </a:rPr>
              <a:t>Пластик</a:t>
            </a:r>
            <a:endParaRPr lang="ru-RU" sz="4400" dirty="0">
              <a:solidFill>
                <a:srgbClr val="3B3838"/>
              </a:solidFill>
              <a:latin typeface="Gilroy Light" panose="00000400000000000000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96" y="946640"/>
            <a:ext cx="1571171" cy="157117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5482538" y="3178628"/>
            <a:ext cx="1204686" cy="520996"/>
          </a:xfrm>
          <a:prstGeom prst="rightArrow">
            <a:avLst>
              <a:gd name="adj1" fmla="val 38856"/>
              <a:gd name="adj2" fmla="val 80645"/>
            </a:avLst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2865" y="493486"/>
            <a:ext cx="8563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latin typeface="Gilroy Light" panose="00000400000000000000" pitchFamily="50" charset="-52"/>
              </a:rPr>
              <a:t>Микропластик</a:t>
            </a:r>
            <a:r>
              <a:rPr lang="ru-RU" sz="4400" dirty="0">
                <a:latin typeface="Gilroy Light" panose="00000400000000000000" pitchFamily="50" charset="-52"/>
              </a:rPr>
              <a:t> в Карском море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47" y="1466451"/>
            <a:ext cx="7188864" cy="444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0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6" y="2532845"/>
            <a:ext cx="1149550" cy="1372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00" y="2830541"/>
            <a:ext cx="942740" cy="8484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81" y="1112206"/>
            <a:ext cx="3046974" cy="304697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627228" y="3162245"/>
            <a:ext cx="493485" cy="18505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818823" y="3162245"/>
            <a:ext cx="493485" cy="18505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54" y="2100577"/>
            <a:ext cx="880868" cy="24934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92" y="2100577"/>
            <a:ext cx="1246725" cy="2493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7876" y="453597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Страдает окружающая среда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4630" y="6013732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Страдаем мы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8740570" y="3162245"/>
            <a:ext cx="493485" cy="18505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5694" y="475014"/>
            <a:ext cx="706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Мировые спонсоры пластикового загрязнения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0" y="1860291"/>
            <a:ext cx="2497034" cy="166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27" y="1860291"/>
            <a:ext cx="2497033" cy="166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43" y="1860291"/>
            <a:ext cx="2497033" cy="166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96" y="4450027"/>
            <a:ext cx="2497034" cy="166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ÐÐ°ÑÑÐ¸Ð½ÐºÐ¸ Ð¿Ð¾ Ð·Ð°Ð¿ÑÐ¾ÑÑ ÐÑÐµÑÐ½Ð°Ð¼ ÑÐ»Ð°Ð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58" y="4448133"/>
            <a:ext cx="2497033" cy="166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5" y="2471676"/>
            <a:ext cx="2908898" cy="193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05746" y="2977880"/>
            <a:ext cx="538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10 тысяч тонн пластика ежедневно</a:t>
            </a:r>
            <a:endParaRPr lang="ru-RU" sz="2400" dirty="0">
              <a:solidFill>
                <a:srgbClr val="FF000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5746" y="3562597"/>
            <a:ext cx="458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10 единиц перерабатывается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44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583" y="526968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Начни с себя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84" y="2291935"/>
            <a:ext cx="2292446" cy="299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2" y="1875874"/>
            <a:ext cx="1124399" cy="1151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6" r="6821"/>
          <a:stretch/>
        </p:blipFill>
        <p:spPr>
          <a:xfrm>
            <a:off x="6738976" y="2291936"/>
            <a:ext cx="2280064" cy="299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70037" y="547526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F00"/>
                </a:solidFill>
                <a:latin typeface="Gilroy ExtraBold" panose="00000900000000000000" pitchFamily="50" charset="-52"/>
              </a:rPr>
              <a:t>стекло</a:t>
            </a:r>
            <a:endParaRPr lang="ru-RU" sz="2400" dirty="0">
              <a:solidFill>
                <a:srgbClr val="007F00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95" y="2049565"/>
            <a:ext cx="995173" cy="995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3294" y="5475261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Gilroy ExtraBold" panose="00000900000000000000" pitchFamily="50" charset="-52"/>
              </a:rPr>
              <a:t>о</a:t>
            </a:r>
            <a: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дноразовый </a:t>
            </a:r>
            <a:b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</a:br>
            <a: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     пластик</a:t>
            </a:r>
            <a:endParaRPr lang="ru-RU" sz="2400" dirty="0">
              <a:solidFill>
                <a:srgbClr val="FF0000"/>
              </a:solidFill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90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669" y="3211418"/>
            <a:ext cx="861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Ущерб морским экосистемам </a:t>
            </a:r>
            <a:r>
              <a:rPr lang="en-US" sz="2400" dirty="0" smtClean="0">
                <a:latin typeface="Gilroy Light" panose="00000400000000000000" pitchFamily="50" charset="-52"/>
              </a:rPr>
              <a:t>~</a:t>
            </a:r>
            <a:r>
              <a:rPr lang="ru-RU" sz="2400" dirty="0" smtClean="0">
                <a:latin typeface="Gilroy Light" panose="00000400000000000000" pitchFamily="50" charset="-52"/>
              </a:rPr>
              <a:t> 520 000 000 000 рублей.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" y="429472"/>
            <a:ext cx="3316588" cy="226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02" y="429472"/>
            <a:ext cx="3316588" cy="22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5" y="429472"/>
            <a:ext cx="3316588" cy="232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" y="4193719"/>
            <a:ext cx="3316588" cy="235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02" y="4209029"/>
            <a:ext cx="3316588" cy="236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5" y="4209029"/>
            <a:ext cx="3316588" cy="235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106" y="2507622"/>
            <a:ext cx="7827283" cy="1325563"/>
          </a:xfrm>
        </p:spPr>
        <p:txBody>
          <a:bodyPr vert="horz"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Gilroy ExtraBold" panose="00000900000000000000" pitchFamily="50" charset="-52"/>
                <a:cs typeface="Gotham Pro Black" panose="02000903040000020004" pitchFamily="50" charset="0"/>
              </a:rPr>
              <a:t>Э Р А   </a:t>
            </a:r>
            <a:r>
              <a:rPr lang="ru-RU" sz="5400" dirty="0" smtClean="0">
                <a:solidFill>
                  <a:srgbClr val="FF0000"/>
                </a:solidFill>
                <a:latin typeface="Gilroy ExtraBold" panose="00000900000000000000" pitchFamily="50" charset="-52"/>
                <a:cs typeface="Gotham Pro Black" panose="02000903040000020004" pitchFamily="50" charset="0"/>
              </a:rPr>
              <a:t>П Л А С Т И К А </a:t>
            </a:r>
            <a:endParaRPr lang="ru-RU" sz="5400" dirty="0">
              <a:solidFill>
                <a:srgbClr val="FF0000"/>
              </a:solidFill>
              <a:latin typeface="Gilroy ExtraBold" panose="00000900000000000000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40" y="2000250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77106" y="3508371"/>
            <a:ext cx="1939700" cy="493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ilroy Light" panose="00000400000000000000" pitchFamily="50" charset="-52"/>
              </a:rPr>
              <a:t>проблемы</a:t>
            </a:r>
            <a:endParaRPr lang="ru-RU" sz="2400" dirty="0">
              <a:solidFill>
                <a:srgbClr val="FF0000"/>
              </a:solidFill>
              <a:latin typeface="Gilroy Light" panose="00000400000000000000" pitchFamily="50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4748" y="3508371"/>
            <a:ext cx="4753429" cy="4934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ilroy Light" panose="00000400000000000000" pitchFamily="50" charset="-52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Gilroy Light" panose="00000400000000000000" pitchFamily="50" charset="-52"/>
              </a:rPr>
              <a:t>ащита окружающей среды</a:t>
            </a:r>
            <a:endParaRPr lang="ru-RU" sz="24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46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34" y="2434658"/>
            <a:ext cx="2116900" cy="211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763" y="501898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Метод </a:t>
            </a:r>
            <a:r>
              <a:rPr lang="ru-RU" sz="2400" dirty="0" err="1" smtClean="0">
                <a:latin typeface="Gilroy Light" panose="00000400000000000000" pitchFamily="50" charset="-52"/>
              </a:rPr>
              <a:t>биоремедиации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345" y="5870977"/>
            <a:ext cx="851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*Очистка вод, грунта и атмосферы с помощью бактерий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22" y="1858675"/>
            <a:ext cx="2035805" cy="2844140"/>
          </a:xfrm>
          <a:prstGeom prst="rect">
            <a:avLst/>
          </a:prstGeom>
        </p:spPr>
      </p:pic>
      <p:sp>
        <p:nvSpPr>
          <p:cNvPr id="8" name="Крест 7"/>
          <p:cNvSpPr/>
          <p:nvPr/>
        </p:nvSpPr>
        <p:spPr>
          <a:xfrm>
            <a:off x="3611939" y="3048000"/>
            <a:ext cx="893920" cy="890217"/>
          </a:xfrm>
          <a:prstGeom prst="plus">
            <a:avLst>
              <a:gd name="adj" fmla="val 452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7149709" y="2952781"/>
            <a:ext cx="1080654" cy="1080654"/>
          </a:xfrm>
          <a:prstGeom prst="mathEqual">
            <a:avLst>
              <a:gd name="adj1" fmla="val 9234"/>
              <a:gd name="adj2" fmla="val 20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49" y="2112236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33" y="1301382"/>
            <a:ext cx="6953250" cy="44767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299200" y="3393799"/>
            <a:ext cx="2264228" cy="22642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13829" y="1009466"/>
            <a:ext cx="2264228" cy="22642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5200" y="2895600"/>
            <a:ext cx="7659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ilroy Light" panose="00000400000000000000" pitchFamily="50" charset="-52"/>
              </a:rPr>
              <a:t>40 стран </a:t>
            </a:r>
            <a:r>
              <a:rPr lang="ru-RU" sz="2400" dirty="0" smtClean="0">
                <a:latin typeface="Gilroy Light" panose="00000400000000000000" pitchFamily="50" charset="-52"/>
              </a:rPr>
              <a:t>имеют законодательные ограничения </a:t>
            </a:r>
          </a:p>
          <a:p>
            <a:r>
              <a:rPr lang="ru-RU" sz="2400" dirty="0" smtClean="0">
                <a:latin typeface="Gilroy Light" panose="00000400000000000000" pitchFamily="50" charset="-52"/>
              </a:rPr>
              <a:t>и запреты на использование пластиковых пакетов.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9529" y="753762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Бельгия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082" y="489834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Италия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7180" y="548023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Руанда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2138" y="548023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Франция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0596" y="776159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Китай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7082" y="1237824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Австралия </a:t>
            </a:r>
            <a:endParaRPr lang="ru-RU" dirty="0">
              <a:latin typeface="Gilroy ExtraBold" panose="000009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9583" y="1468656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Грузия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3649" y="5018642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Египет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551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3065" y="678934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Закон в Занзибаре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929" y="2946400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ш</a:t>
            </a:r>
            <a:r>
              <a:rPr lang="ru-RU" sz="2400" dirty="0" smtClean="0">
                <a:latin typeface="Gilroy Light" panose="00000400000000000000" pitchFamily="50" charset="-52"/>
              </a:rPr>
              <a:t>траф за производство или продажу пластикового пакета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2826" y="2374900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*</a:t>
            </a:r>
            <a:r>
              <a:rPr lang="en-US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130 000 </a:t>
            </a:r>
            <a: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рублей</a:t>
            </a:r>
            <a:endParaRPr lang="ru-RU" sz="2400" dirty="0">
              <a:solidFill>
                <a:srgbClr val="FF000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2419" y="61722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*Доллар по 65 рублей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888" y="3517900"/>
            <a:ext cx="491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ilroy Light" panose="00000400000000000000" pitchFamily="50" charset="-52"/>
              </a:rPr>
              <a:t>или</a:t>
            </a:r>
          </a:p>
          <a:p>
            <a:pPr algn="ctr"/>
            <a:r>
              <a:rPr lang="ru-RU" sz="2400" dirty="0" smtClean="0">
                <a:latin typeface="Gilroy Light" panose="00000400000000000000" pitchFamily="50" charset="-52"/>
              </a:rPr>
              <a:t/>
            </a:r>
            <a:br>
              <a:rPr lang="ru-RU" sz="2400" dirty="0" smtClean="0">
                <a:latin typeface="Gilroy Light" panose="00000400000000000000" pitchFamily="50" charset="-52"/>
              </a:rPr>
            </a:br>
            <a: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год за решеткой</a:t>
            </a:r>
            <a:endParaRPr lang="ru-RU" sz="2400" dirty="0">
              <a:solidFill>
                <a:srgbClr val="FF0000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30" y="1467101"/>
            <a:ext cx="600725" cy="40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51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9294" y="5059627"/>
            <a:ext cx="10208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Европарламент принял </a:t>
            </a:r>
            <a:r>
              <a:rPr lang="ru-RU" sz="2400" dirty="0" smtClean="0">
                <a:solidFill>
                  <a:srgbClr val="FF0000"/>
                </a:solidFill>
                <a:latin typeface="Gilroy Light" panose="00000400000000000000" pitchFamily="50" charset="-52"/>
              </a:rPr>
              <a:t>закон</a:t>
            </a:r>
            <a:r>
              <a:rPr lang="ru-RU" sz="2400" dirty="0" smtClean="0">
                <a:latin typeface="Gilroy Light" panose="00000400000000000000" pitchFamily="50" charset="-52"/>
              </a:rPr>
              <a:t>, запрещающий</a:t>
            </a:r>
            <a:r>
              <a:rPr lang="ru-RU" sz="2400" dirty="0">
                <a:latin typeface="Gilroy Light" panose="00000400000000000000" pitchFamily="50" charset="-52"/>
              </a:rPr>
              <a:t> с 2021 года </a:t>
            </a:r>
            <a:endParaRPr lang="ru-RU" sz="2400" dirty="0" smtClean="0">
              <a:latin typeface="Gilroy Light" panose="00000400000000000000" pitchFamily="50" charset="-52"/>
            </a:endParaRPr>
          </a:p>
          <a:p>
            <a:r>
              <a:rPr lang="ru-RU" sz="2400" dirty="0" smtClean="0">
                <a:latin typeface="Gilroy Light" panose="00000400000000000000" pitchFamily="50" charset="-52"/>
              </a:rPr>
              <a:t>на </a:t>
            </a:r>
            <a:r>
              <a:rPr lang="ru-RU" sz="2400" dirty="0">
                <a:latin typeface="Gilroy Light" panose="00000400000000000000" pitchFamily="50" charset="-52"/>
              </a:rPr>
              <a:t>территории </a:t>
            </a:r>
            <a:r>
              <a:rPr lang="ru-RU" sz="2400" dirty="0" smtClean="0">
                <a:latin typeface="Gilroy Light" panose="00000400000000000000" pitchFamily="50" charset="-52"/>
              </a:rPr>
              <a:t>ЕС</a:t>
            </a:r>
            <a:r>
              <a:rPr lang="ru-RU" sz="2400" dirty="0">
                <a:latin typeface="Gilroy Light" panose="00000400000000000000" pitchFamily="50" charset="-52"/>
              </a:rPr>
              <a:t> </a:t>
            </a:r>
            <a:r>
              <a:rPr lang="ru-RU" sz="2400" dirty="0" smtClean="0">
                <a:latin typeface="Gilroy Light" panose="00000400000000000000" pitchFamily="50" charset="-52"/>
              </a:rPr>
              <a:t>производство </a:t>
            </a:r>
            <a:r>
              <a:rPr lang="ru-RU" sz="2400" dirty="0">
                <a:latin typeface="Gilroy Light" panose="00000400000000000000" pitchFamily="50" charset="-52"/>
              </a:rPr>
              <a:t>и продажу </a:t>
            </a:r>
            <a:r>
              <a:rPr lang="ru-RU" sz="2400" dirty="0" smtClean="0">
                <a:latin typeface="Gilroy Light" panose="00000400000000000000" pitchFamily="50" charset="-52"/>
              </a:rPr>
              <a:t>одноразовых </a:t>
            </a:r>
            <a:r>
              <a:rPr lang="ru-RU" sz="2400" dirty="0">
                <a:latin typeface="Gilroy Light" panose="00000400000000000000" pitchFamily="50" charset="-52"/>
              </a:rPr>
              <a:t>изделий </a:t>
            </a:r>
            <a:endParaRPr lang="en-US" sz="2400" dirty="0" smtClean="0">
              <a:latin typeface="Gilroy Light" panose="00000400000000000000" pitchFamily="50" charset="-52"/>
            </a:endParaRPr>
          </a:p>
          <a:p>
            <a:r>
              <a:rPr lang="ru-RU" sz="2400" dirty="0" smtClean="0">
                <a:latin typeface="Gilroy Light" panose="00000400000000000000" pitchFamily="50" charset="-52"/>
              </a:rPr>
              <a:t>из пластика – </a:t>
            </a:r>
            <a:r>
              <a:rPr lang="ru-RU" sz="2400" dirty="0">
                <a:latin typeface="Gilroy Light" panose="00000400000000000000" pitchFamily="50" charset="-52"/>
              </a:rPr>
              <a:t>посуды, столовых </a:t>
            </a:r>
            <a:r>
              <a:rPr lang="ru-RU" sz="2400" dirty="0" smtClean="0">
                <a:latin typeface="Gilroy Light" panose="00000400000000000000" pitchFamily="50" charset="-52"/>
              </a:rPr>
              <a:t>приборов, соломинок </a:t>
            </a:r>
            <a:r>
              <a:rPr lang="ru-RU" sz="2400" dirty="0">
                <a:latin typeface="Gilroy Light" panose="00000400000000000000" pitchFamily="50" charset="-52"/>
              </a:rPr>
              <a:t>для </a:t>
            </a:r>
            <a:r>
              <a:rPr lang="ru-RU" sz="2400" dirty="0" smtClean="0">
                <a:latin typeface="Gilroy Light" panose="00000400000000000000" pitchFamily="50" charset="-52"/>
              </a:rPr>
              <a:t>напитков</a:t>
            </a:r>
            <a:r>
              <a:rPr lang="en-US" sz="2400" dirty="0" smtClean="0">
                <a:latin typeface="Gilroy Light" panose="00000400000000000000" pitchFamily="50" charset="-52"/>
              </a:rPr>
              <a:t>.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5" y="1155838"/>
            <a:ext cx="3751139" cy="28133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0" y="835292"/>
            <a:ext cx="5773550" cy="577355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¤ÐµÐ¼Ð¸Ð´Ð°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78" y="998682"/>
            <a:ext cx="2934792" cy="3127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1" y="2398483"/>
            <a:ext cx="2108200" cy="210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57" y="3037085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Международная сеть кофеен</a:t>
            </a:r>
            <a:r>
              <a:rPr lang="en-US" sz="2400" dirty="0" smtClean="0">
                <a:latin typeface="Gilroy Light" panose="00000400000000000000" pitchFamily="50" charset="-52"/>
              </a:rPr>
              <a:t> Starbucks</a:t>
            </a:r>
            <a:r>
              <a:rPr lang="ru-RU" sz="2400" dirty="0" smtClean="0">
                <a:latin typeface="Gilroy Light" panose="00000400000000000000" pitchFamily="50" charset="-52"/>
              </a:rPr>
              <a:t> планирует </a:t>
            </a:r>
          </a:p>
          <a:p>
            <a:r>
              <a:rPr lang="ru-RU" sz="2400" dirty="0" smtClean="0">
                <a:latin typeface="Gilroy Light" panose="00000400000000000000" pitchFamily="50" charset="-52"/>
              </a:rPr>
              <a:t>отказаться от использования пластиковых соломинок.</a:t>
            </a:r>
            <a:r>
              <a:rPr lang="en-US" sz="2400" dirty="0" smtClean="0">
                <a:latin typeface="Gilroy Light" panose="00000400000000000000" pitchFamily="50" charset="-52"/>
              </a:rPr>
              <a:t> 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857" y="5076370"/>
            <a:ext cx="10508344" cy="449943"/>
          </a:xfrm>
          <a:prstGeom prst="roundRect">
            <a:avLst/>
          </a:prstGeom>
          <a:solidFill>
            <a:srgbClr val="067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ilroy Light" panose="00000400000000000000" pitchFamily="50" charset="-52"/>
              </a:rPr>
              <a:t>Компания использует более миллиарда пластиковых трубочек в год.</a:t>
            </a:r>
            <a:endParaRPr lang="ru-RU" sz="2400" dirty="0"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4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303530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ExtraBold" panose="00000900000000000000" pitchFamily="50" charset="-52"/>
              </a:rPr>
              <a:t>5% налога 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  <p:cxnSp>
        <p:nvCxnSpPr>
          <p:cNvPr id="6" name="Прямая со стрелкой 5"/>
          <p:cNvCxnSpPr>
            <a:stCxn id="4" idx="3"/>
            <a:endCxn id="7" idx="1"/>
          </p:cNvCxnSpPr>
          <p:nvPr/>
        </p:nvCxnSpPr>
        <p:spPr>
          <a:xfrm flipV="1">
            <a:off x="4051475" y="2601268"/>
            <a:ext cx="1434925" cy="6648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400" y="2370435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з</a:t>
            </a:r>
            <a:r>
              <a:rPr lang="ru-RU" sz="2400" dirty="0" smtClean="0">
                <a:latin typeface="Gilroy Light" panose="00000400000000000000" pitchFamily="50" charset="-52"/>
              </a:rPr>
              <a:t>аводы по переработке 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cxnSp>
        <p:nvCxnSpPr>
          <p:cNvPr id="9" name="Прямая со стрелкой 8"/>
          <p:cNvCxnSpPr>
            <a:stCxn id="4" idx="3"/>
            <a:endCxn id="11" idx="1"/>
          </p:cNvCxnSpPr>
          <p:nvPr/>
        </p:nvCxnSpPr>
        <p:spPr>
          <a:xfrm>
            <a:off x="4051475" y="3266133"/>
            <a:ext cx="2061484" cy="461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2959" y="3496965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л</a:t>
            </a:r>
            <a:r>
              <a:rPr lang="ru-RU" sz="2400" dirty="0" smtClean="0">
                <a:latin typeface="Gilroy Light" panose="00000400000000000000" pitchFamily="50" charset="-52"/>
              </a:rPr>
              <a:t>аборатории 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4974" y="43180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Теория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9" y="431800"/>
            <a:ext cx="751253" cy="8226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911" y="5372100"/>
            <a:ext cx="86340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Только налог с ушных палочек может принести бюджету</a:t>
            </a:r>
            <a:br>
              <a:rPr lang="ru-RU" sz="2400" dirty="0" smtClean="0">
                <a:latin typeface="Gilroy Light" panose="00000400000000000000" pitchFamily="50" charset="-52"/>
              </a:rPr>
            </a:br>
            <a:r>
              <a:rPr lang="ru-RU" dirty="0" smtClean="0">
                <a:latin typeface="Gilroy ExtraBold" panose="00000900000000000000" pitchFamily="50" charset="-52"/>
              </a:rPr>
              <a:t/>
            </a:r>
            <a:br>
              <a:rPr lang="ru-RU" dirty="0" smtClean="0">
                <a:latin typeface="Gilroy ExtraBold" panose="00000900000000000000" pitchFamily="50" charset="-52"/>
              </a:rPr>
            </a:br>
            <a:r>
              <a:rPr lang="ru-RU" dirty="0" smtClean="0">
                <a:latin typeface="Gilroy ExtraBold" panose="00000900000000000000" pitchFamily="50" charset="-52"/>
              </a:rPr>
              <a:t>                                          </a:t>
            </a:r>
            <a:r>
              <a:rPr lang="ru-RU" sz="2400" dirty="0" smtClean="0">
                <a:latin typeface="Gilroy ExtraBold" panose="00000900000000000000" pitchFamily="50" charset="-52"/>
              </a:rPr>
              <a:t>350 000 000 рублей в год</a:t>
            </a:r>
            <a:endParaRPr lang="ru-RU" sz="24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4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83" y="2254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Gilroy Light" panose="00000400000000000000" pitchFamily="50" charset="-52"/>
              </a:rPr>
              <a:t>Что такое пластик?</a:t>
            </a:r>
            <a:endParaRPr lang="ru-RU" dirty="0">
              <a:latin typeface="Gilroy Light" panose="000004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29444" r="13437" b="46667"/>
          <a:stretch/>
        </p:blipFill>
        <p:spPr>
          <a:xfrm>
            <a:off x="571500" y="1752600"/>
            <a:ext cx="11273367" cy="198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0424" y="2820245"/>
            <a:ext cx="5615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ilroy ExtraBold" panose="00000900000000000000" pitchFamily="50" charset="-52"/>
              </a:rPr>
              <a:t/>
            </a:r>
            <a:br>
              <a:rPr lang="ru-RU" sz="2800" dirty="0" smtClean="0">
                <a:latin typeface="Gilroy ExtraBold" panose="00000900000000000000" pitchFamily="50" charset="-52"/>
              </a:rPr>
            </a:br>
            <a:r>
              <a:rPr lang="ru-RU" sz="2800" dirty="0" smtClean="0">
                <a:latin typeface="Gilroy ExtraBold" panose="00000900000000000000" pitchFamily="50" charset="-52"/>
              </a:rPr>
              <a:t/>
            </a:r>
            <a:br>
              <a:rPr lang="ru-RU" sz="2800" dirty="0" smtClean="0">
                <a:latin typeface="Gilroy ExtraBold" panose="00000900000000000000" pitchFamily="50" charset="-52"/>
              </a:rPr>
            </a:br>
            <a:r>
              <a:rPr lang="ru-RU" sz="2800" dirty="0" smtClean="0">
                <a:latin typeface="Gilroy ExtraBold" panose="00000900000000000000" pitchFamily="50" charset="-52"/>
              </a:rPr>
              <a:t>  </a:t>
            </a:r>
            <a:endParaRPr lang="ru-RU" sz="28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80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697" y="567254"/>
            <a:ext cx="6238875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ilroy Light" panose="00000400000000000000" pitchFamily="50" charset="-52"/>
              </a:rPr>
              <a:t>Одноразовый пластик</a:t>
            </a:r>
            <a:endParaRPr lang="ru-RU" dirty="0">
              <a:latin typeface="Gilroy Light" panose="000004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05" y="2391915"/>
            <a:ext cx="3967518" cy="2724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73" y="2391915"/>
            <a:ext cx="1898649" cy="2654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6" y="3068669"/>
            <a:ext cx="1977557" cy="1977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14" y="3418057"/>
            <a:ext cx="1691508" cy="12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098" y="641993"/>
            <a:ext cx="840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Количество пластиковых отходов в мире с 1950-го года</a:t>
            </a:r>
            <a:endParaRPr lang="ru-RU" sz="2400" dirty="0">
              <a:latin typeface="Gilroy Light" panose="00000400000000000000" pitchFamily="50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87214" y="2064797"/>
            <a:ext cx="2633032" cy="2633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ilroy Light" panose="00000400000000000000" pitchFamily="50" charset="-52"/>
              </a:rPr>
              <a:t>8,3 млрд тонн пластика</a:t>
            </a:r>
            <a:endParaRPr lang="ru-RU" sz="24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712" y="5658968"/>
            <a:ext cx="1052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</a:rPr>
              <a:t>*Исследование американских ученых для журнала </a:t>
            </a:r>
            <a:r>
              <a:rPr lang="en-US" sz="2400" dirty="0" smtClean="0">
                <a:latin typeface="Gilroy Light" panose="00000400000000000000" pitchFamily="50" charset="-52"/>
              </a:rPr>
              <a:t>Science Advances</a:t>
            </a:r>
            <a:r>
              <a:rPr lang="en-US" dirty="0" smtClean="0"/>
              <a:t>.</a:t>
            </a:r>
            <a:endParaRPr lang="ru-RU" sz="2400" dirty="0"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4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426" y="525612"/>
            <a:ext cx="712245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ilroy Light" panose="00000400000000000000" pitchFamily="50" charset="-52"/>
              </a:rPr>
              <a:t>Куда проникает пластик</a:t>
            </a:r>
            <a:endParaRPr lang="ru-RU" dirty="0">
              <a:latin typeface="Gilroy Light" panose="000004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6" y="2482354"/>
            <a:ext cx="2449645" cy="2449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2368287"/>
            <a:ext cx="2468628" cy="25031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32" y="2368287"/>
            <a:ext cx="2422012" cy="24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26" y="1161327"/>
            <a:ext cx="6807715" cy="51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7384" y="391886"/>
            <a:ext cx="5700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Gilroy Light" panose="00000400000000000000" pitchFamily="50" charset="-52"/>
              </a:rPr>
              <a:t>Свалка в Подольске</a:t>
            </a:r>
            <a:endParaRPr lang="ru-RU" sz="4400" dirty="0"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1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097" y="464457"/>
            <a:ext cx="842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Gilroy Light" panose="00000400000000000000" pitchFamily="50" charset="-52"/>
              </a:rPr>
              <a:t>Свалка на вершине Эвереста</a:t>
            </a:r>
            <a:endParaRPr lang="ru-RU" sz="4400" dirty="0">
              <a:latin typeface="Gilroy Light" panose="000004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76" y="1335792"/>
            <a:ext cx="7237741" cy="481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7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77089" y="2400987"/>
            <a:ext cx="10400509" cy="6966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6" y="3852966"/>
            <a:ext cx="6781143" cy="2440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089" y="2364609"/>
            <a:ext cx="10792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ilroy ExtraBold" panose="00000900000000000000" pitchFamily="50" charset="-52"/>
              </a:rPr>
              <a:t>400 </a:t>
            </a:r>
            <a:r>
              <a:rPr lang="ru-RU" sz="4400" dirty="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миллионов тонн углекислого газа</a:t>
            </a:r>
            <a:endParaRPr lang="ru-RU" sz="44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759" y="145115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ilroy ExtraBold" panose="00000900000000000000" pitchFamily="50" charset="-52"/>
              </a:rPr>
              <a:t>ЕЖЕГОДНО</a:t>
            </a:r>
            <a:endParaRPr lang="ru-RU" sz="2400" dirty="0">
              <a:solidFill>
                <a:srgbClr val="FF0000"/>
              </a:solidFill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3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261</Words>
  <Application>Microsoft Office PowerPoint</Application>
  <PresentationFormat>Произвольный</PresentationFormat>
  <Paragraphs>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Э Р А   П Л А С Т И К А </vt:lpstr>
      <vt:lpstr>Что такое пластик?</vt:lpstr>
      <vt:lpstr>Одноразовый пластик</vt:lpstr>
      <vt:lpstr>Презентация PowerPoint</vt:lpstr>
      <vt:lpstr>Куда проникает пластик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Оксентюк</dc:creator>
  <cp:lastModifiedBy> </cp:lastModifiedBy>
  <cp:revision>106</cp:revision>
  <dcterms:created xsi:type="dcterms:W3CDTF">2019-05-30T17:21:37Z</dcterms:created>
  <dcterms:modified xsi:type="dcterms:W3CDTF">2019-06-07T07:30:59Z</dcterms:modified>
</cp:coreProperties>
</file>