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2F977-21E1-48DC-B36B-A13112DA7AF9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C11B1-CC81-4E50-BAAC-DDF0FFBBC1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11B1-CC81-4E50-BAAC-DDF0FFBBC1C8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Разумное потребление.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Этичный </a:t>
            </a:r>
            <a:r>
              <a:rPr lang="ru-RU" dirty="0" err="1" smtClean="0">
                <a:solidFill>
                  <a:schemeClr val="tx1"/>
                </a:solidFill>
              </a:rPr>
              <a:t>шоппинг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ko-tovaryi-dlya-sovremennyih-lyudey-V chem-raznit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714620"/>
            <a:ext cx="6786610" cy="3817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№ 2 Этичное совершение покупок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ohod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357430"/>
            <a:ext cx="5594543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Категории «</a:t>
            </a:r>
            <a:r>
              <a:rPr lang="ru-RU" dirty="0" smtClean="0"/>
              <a:t>этичности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92919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/>
              <a:t>          Окружающая среда                                       Люди</a:t>
            </a:r>
            <a:endParaRPr lang="ru-RU" sz="2800" dirty="0" smtClean="0"/>
          </a:p>
          <a:p>
            <a:pPr lvl="0"/>
            <a:endParaRPr lang="ru-RU" sz="2800" dirty="0" smtClean="0"/>
          </a:p>
          <a:p>
            <a:pPr lvl="0">
              <a:buNone/>
            </a:pPr>
            <a:endParaRPr lang="ru-RU" sz="2000" dirty="0" smtClean="0"/>
          </a:p>
          <a:p>
            <a:pPr lvl="0"/>
            <a:endParaRPr lang="ru-RU" sz="2000" dirty="0" smtClean="0"/>
          </a:p>
          <a:p>
            <a:pPr lvl="0">
              <a:buNone/>
            </a:pPr>
            <a:r>
              <a:rPr lang="ru-RU" sz="2800" dirty="0" smtClean="0"/>
              <a:t>                                   </a:t>
            </a:r>
          </a:p>
          <a:p>
            <a:pPr lvl="0">
              <a:buNone/>
            </a:pPr>
            <a:endParaRPr lang="ru-RU" sz="2800" dirty="0" smtClean="0"/>
          </a:p>
          <a:p>
            <a:pPr lvl="0"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               Животные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                    Политика</a:t>
            </a:r>
          </a:p>
          <a:p>
            <a:pPr lvl="0">
              <a:buNone/>
            </a:pPr>
            <a:endParaRPr lang="ru-RU" sz="2800" dirty="0" smtClean="0"/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pPr lvl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Политика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полит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643446"/>
            <a:ext cx="2786082" cy="1778875"/>
          </a:xfrm>
          <a:prstGeom prst="rect">
            <a:avLst/>
          </a:prstGeom>
        </p:spPr>
      </p:pic>
      <p:pic>
        <p:nvPicPr>
          <p:cNvPr id="5" name="Рисунок 4" descr="razrabotka_standarto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357430"/>
            <a:ext cx="2746781" cy="1500198"/>
          </a:xfrm>
          <a:prstGeom prst="rect">
            <a:avLst/>
          </a:prstGeom>
        </p:spPr>
      </p:pic>
      <p:pic>
        <p:nvPicPr>
          <p:cNvPr id="7" name="Рисунок 6" descr="20171020-img_34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2357430"/>
            <a:ext cx="2643206" cy="1762137"/>
          </a:xfrm>
          <a:prstGeom prst="rect">
            <a:avLst/>
          </a:prstGeom>
        </p:spPr>
      </p:pic>
      <p:pic>
        <p:nvPicPr>
          <p:cNvPr id="8" name="Рисунок 7" descr="animals-tiger-924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4357694"/>
            <a:ext cx="2571768" cy="1607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86766" cy="13675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№ 3 Этичное использование ресурсов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01-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143116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№ 4 Обращение с отходами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c063c092a44bd0a874a45d2657b12f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000240"/>
            <a:ext cx="633068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105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Сегмент рынка этичных потребителей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 numCol="1"/>
          <a:lstStyle/>
          <a:p>
            <a:pPr marL="274320" lvl="2" indent="-274320" algn="ctr">
              <a:buClr>
                <a:schemeClr val="accent3"/>
              </a:buClr>
              <a:buSzPct val="95000"/>
              <a:buNone/>
            </a:pPr>
            <a:endParaRPr lang="ru-RU" sz="2400" b="1" dirty="0" smtClean="0"/>
          </a:p>
          <a:p>
            <a:pPr marL="274320" lvl="2" indent="-274320">
              <a:buClr>
                <a:schemeClr val="accent3"/>
              </a:buClr>
              <a:buSzPct val="95000"/>
              <a:buNone/>
            </a:pPr>
            <a:r>
              <a:rPr lang="ru-RU" sz="2400" b="1" dirty="0" smtClean="0"/>
              <a:t>                              Маркировка товаров                       </a:t>
            </a:r>
            <a:endParaRPr lang="ru-RU" sz="18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786190"/>
            <a:ext cx="1454275" cy="1500198"/>
          </a:xfrm>
          <a:prstGeom prst="rect">
            <a:avLst/>
          </a:prstGeom>
        </p:spPr>
      </p:pic>
      <p:pic>
        <p:nvPicPr>
          <p:cNvPr id="5" name="Рисунок 4" descr="960d28_4bca2a828acb4ddeaf635c62b686066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3357562"/>
            <a:ext cx="2038175" cy="2143116"/>
          </a:xfrm>
          <a:prstGeom prst="rect">
            <a:avLst/>
          </a:prstGeom>
        </p:spPr>
      </p:pic>
      <p:pic>
        <p:nvPicPr>
          <p:cNvPr id="7" name="Рисунок 6" descr="ecolog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214686"/>
            <a:ext cx="4409185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EBSITE2_LOGOS_0045s_0001_Layer-9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4399986"/>
            <a:ext cx="2476495" cy="2458014"/>
          </a:xfrm>
          <a:prstGeom prst="rect">
            <a:avLst/>
          </a:prstGeom>
        </p:spPr>
      </p:pic>
      <p:pic>
        <p:nvPicPr>
          <p:cNvPr id="5" name="Рисунок 4" descr="15k7Cd7fT5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571876"/>
            <a:ext cx="2643206" cy="14049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/>
          <a:lstStyle/>
          <a:p>
            <a:pPr marL="274320" lvl="2" indent="-274320" algn="ctr">
              <a:buClr>
                <a:schemeClr val="accent3"/>
              </a:buClr>
              <a:buSzPct val="95000"/>
              <a:buNone/>
            </a:pPr>
            <a:r>
              <a:rPr lang="ru-RU" sz="3200" b="1" dirty="0" smtClean="0"/>
              <a:t>Рейтинги социальной ответственности и устойчивости</a:t>
            </a:r>
          </a:p>
          <a:p>
            <a:pPr>
              <a:buNone/>
            </a:pPr>
            <a:r>
              <a:rPr lang="ru-RU" dirty="0" err="1" smtClean="0"/>
              <a:t>Innovest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Calvert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Domini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IRRC</a:t>
            </a:r>
          </a:p>
          <a:p>
            <a:pPr>
              <a:buNone/>
            </a:pPr>
            <a:r>
              <a:rPr lang="ru-RU" dirty="0" smtClean="0"/>
              <a:t>TIAA-CREF </a:t>
            </a:r>
            <a:r>
              <a:rPr lang="ru-RU" dirty="0" err="1" smtClean="0"/>
              <a:t>and</a:t>
            </a:r>
            <a:r>
              <a:rPr lang="ru-RU" dirty="0" smtClean="0"/>
              <a:t> KLD </a:t>
            </a:r>
            <a:r>
              <a:rPr lang="ru-RU" dirty="0" err="1" smtClean="0"/>
              <a:t>Analytics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Bloomberg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Reuters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Экопромсистемы</a:t>
            </a:r>
            <a:endParaRPr lang="ru-RU" dirty="0"/>
          </a:p>
        </p:txBody>
      </p:sp>
      <p:pic>
        <p:nvPicPr>
          <p:cNvPr id="4" name="Рисунок 3" descr="Bloomberg-logo-e15338396326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2357430"/>
            <a:ext cx="2928958" cy="1288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5181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4" name="Рисунок 3" descr="photo_2019-03-05_16-55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285992"/>
            <a:ext cx="5643602" cy="37624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55ebd7299b74c59e048d1a5748549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785926"/>
            <a:ext cx="4590673" cy="421635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/>
          <a:lstStyle/>
          <a:p>
            <a:r>
              <a:rPr lang="ru-RU" b="1" dirty="0" smtClean="0"/>
              <a:t>Ответственное потребление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0" y="2214554"/>
            <a:ext cx="4500562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Ответственное (разумное, устойчивое) потребление  — понятие в экономике, которое подразумевает экономное использование природных ресурсов в рамках удовлетворения только лишь необходимых </a:t>
            </a:r>
            <a:r>
              <a:rPr lang="ru-RU" b="1" dirty="0" smtClean="0"/>
              <a:t>потребностей</a:t>
            </a:r>
            <a:endParaRPr lang="ru-RU" b="1" dirty="0" smtClean="0"/>
          </a:p>
          <a:p>
            <a:endParaRPr lang="ru-RU" b="1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20819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Принципы ответственного </a:t>
            </a:r>
            <a:r>
              <a:rPr lang="ru-RU" b="1" dirty="0" smtClean="0"/>
              <a:t>потребления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/>
            <a:r>
              <a:rPr lang="ru-RU" b="1" dirty="0" smtClean="0"/>
              <a:t>Свести </a:t>
            </a:r>
            <a:r>
              <a:rPr lang="ru-RU" b="1" dirty="0" smtClean="0"/>
              <a:t>к минимуму накопление природных и любых других ресурсов.</a:t>
            </a:r>
          </a:p>
          <a:p>
            <a:pPr lvl="0"/>
            <a:r>
              <a:rPr lang="ru-RU" b="1" dirty="0" smtClean="0"/>
              <a:t>Уменьшить количество отходов за счет повторного использования.</a:t>
            </a:r>
          </a:p>
          <a:p>
            <a:pPr lvl="0"/>
            <a:r>
              <a:rPr lang="ru-RU" b="1" dirty="0" smtClean="0"/>
              <a:t>Использовать возобновляемые ресурсы.</a:t>
            </a:r>
          </a:p>
          <a:p>
            <a:pPr lvl="0"/>
            <a:r>
              <a:rPr lang="ru-RU" b="1" dirty="0" smtClean="0"/>
              <a:t>Внедрять продукты с большим циклом жизни.</a:t>
            </a:r>
          </a:p>
          <a:p>
            <a:pPr lvl="0"/>
            <a:r>
              <a:rPr lang="ru-RU" b="1" dirty="0" smtClean="0"/>
              <a:t>Делиться опытом с будущими поколениями.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21534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5 способов прийти к ответственному потреблению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00052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Иметь не более 100 </a:t>
            </a:r>
            <a:r>
              <a:rPr lang="ru-RU" dirty="0" smtClean="0"/>
              <a:t>вещей</a:t>
            </a:r>
            <a:endParaRPr lang="ru-RU" dirty="0" smtClean="0"/>
          </a:p>
          <a:p>
            <a:pPr lvl="0"/>
            <a:r>
              <a:rPr lang="ru-RU" dirty="0" smtClean="0"/>
              <a:t>Расставить </a:t>
            </a:r>
            <a:r>
              <a:rPr lang="ru-RU" dirty="0" smtClean="0"/>
              <a:t>приоритеты</a:t>
            </a:r>
            <a:endParaRPr lang="ru-RU" dirty="0" smtClean="0"/>
          </a:p>
          <a:p>
            <a:pPr lvl="0"/>
            <a:r>
              <a:rPr lang="ru-RU" dirty="0" smtClean="0"/>
              <a:t>Тратить деньги на впечатления. </a:t>
            </a:r>
          </a:p>
          <a:p>
            <a:pPr lvl="0"/>
            <a:r>
              <a:rPr lang="ru-RU" dirty="0" smtClean="0"/>
              <a:t>Временно отказаться от электроники, чтобы исключить покупки в интернете.</a:t>
            </a:r>
          </a:p>
          <a:p>
            <a:pPr lvl="0"/>
            <a:r>
              <a:rPr lang="ru-RU" dirty="0" smtClean="0"/>
              <a:t>Не покупать, а брать в </a:t>
            </a:r>
            <a:r>
              <a:rPr lang="ru-RU" dirty="0" smtClean="0"/>
              <a:t>аренду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Этичное </a:t>
            </a:r>
            <a:r>
              <a:rPr lang="ru-RU" b="1" dirty="0" smtClean="0"/>
              <a:t>потребление.</a:t>
            </a:r>
            <a:br>
              <a:rPr lang="ru-RU" b="1" dirty="0" smtClean="0"/>
            </a:br>
            <a:r>
              <a:rPr lang="ru-RU" b="1" dirty="0" smtClean="0"/>
              <a:t>Этичный </a:t>
            </a:r>
            <a:r>
              <a:rPr lang="ru-RU" b="1" dirty="0" err="1" smtClean="0"/>
              <a:t>шоппинг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329642" cy="21431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Этичное потребление (также используются термины ответственное потребление, зелёное потребление) — тип потребительского поведения или потребительского активизма. Термин охватывает все этапы жизненного цикла потребления от покупки до использования и утилизации товара. </a:t>
            </a:r>
            <a:endParaRPr lang="ru-RU" dirty="0"/>
          </a:p>
        </p:txBody>
      </p:sp>
      <p:pic>
        <p:nvPicPr>
          <p:cNvPr id="4" name="Рисунок 3" descr="шоппин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4286256"/>
            <a:ext cx="4857784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20180314094506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857208"/>
            <a:ext cx="6000792" cy="60007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Феномен этичного потребления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186766" cy="13573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История возникновения понятия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43050"/>
            <a:ext cx="4972056" cy="49292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1960 год- </a:t>
            </a:r>
            <a:r>
              <a:rPr lang="ru-RU" dirty="0" smtClean="0"/>
              <a:t>в </a:t>
            </a:r>
            <a:r>
              <a:rPr lang="ru-RU" dirty="0" smtClean="0"/>
              <a:t>мире начинает расти активизм, направленный против транснациональных </a:t>
            </a:r>
            <a:r>
              <a:rPr lang="ru-RU" dirty="0" smtClean="0"/>
              <a:t>корпораций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1980-1990 год </a:t>
            </a:r>
            <a:r>
              <a:rPr lang="ru-RU" dirty="0" smtClean="0"/>
              <a:t>- рост </a:t>
            </a:r>
            <a:r>
              <a:rPr lang="ru-RU" dirty="0" smtClean="0"/>
              <a:t>внимания общественных активистов к вопросам соблюдения прав </a:t>
            </a:r>
            <a:r>
              <a:rPr lang="ru-RU" dirty="0" smtClean="0"/>
              <a:t>работников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конец </a:t>
            </a:r>
            <a:r>
              <a:rPr lang="ru-RU" b="1" dirty="0" smtClean="0"/>
              <a:t>1980-х </a:t>
            </a:r>
            <a:r>
              <a:rPr lang="ru-RU" b="1" dirty="0" smtClean="0"/>
              <a:t>начал0 </a:t>
            </a:r>
            <a:r>
              <a:rPr lang="ru-RU" b="1" dirty="0" smtClean="0"/>
              <a:t>1990-х </a:t>
            </a:r>
            <a:r>
              <a:rPr lang="ru-RU" dirty="0" smtClean="0"/>
              <a:t>зарождение движения </a:t>
            </a:r>
            <a:r>
              <a:rPr lang="ru-RU" dirty="0" smtClean="0"/>
              <a:t>«зеленого потребления»</a:t>
            </a:r>
            <a:endParaRPr lang="ru-RU" dirty="0"/>
          </a:p>
        </p:txBody>
      </p:sp>
      <p:pic>
        <p:nvPicPr>
          <p:cNvPr id="7" name="Рисунок 6" descr="24846303_239f4c06a608340f4e7627df38b60e48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000240"/>
            <a:ext cx="3143272" cy="3587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643998" cy="2010532"/>
          </a:xfrm>
        </p:spPr>
        <p:txBody>
          <a:bodyPr>
            <a:normAutofit/>
          </a:bodyPr>
          <a:lstStyle/>
          <a:p>
            <a:r>
              <a:rPr lang="ru-RU" b="1" dirty="0" smtClean="0"/>
              <a:t>Аспекты этичного потребления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Reusable Shopping Ba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214554"/>
            <a:ext cx="4143404" cy="3312049"/>
          </a:xfrm>
        </p:spPr>
      </p:pic>
      <p:pic>
        <p:nvPicPr>
          <p:cNvPr id="5" name="Рисунок 4" descr="stock-photo-1284501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571876"/>
            <a:ext cx="4286280" cy="2856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29642" cy="12247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№ 1 Отказ от ненужных вещей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Отказ-от-безделушек-768x5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071678"/>
            <a:ext cx="659704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174</Words>
  <PresentationFormat>Экран (4:3)</PresentationFormat>
  <Paragraphs>59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Разумное потребление. Этичный шоппинг.</vt:lpstr>
      <vt:lpstr>Ответственное потребление</vt:lpstr>
      <vt:lpstr>Принципы ответственного потребления </vt:lpstr>
      <vt:lpstr>5 способов прийти к ответственному потреблению </vt:lpstr>
      <vt:lpstr>Этичное потребление. Этичный шоппинг. </vt:lpstr>
      <vt:lpstr>Феномен этичного потребления </vt:lpstr>
      <vt:lpstr>История возникновения понятия </vt:lpstr>
      <vt:lpstr>Аспекты этичного потребления </vt:lpstr>
      <vt:lpstr>№ 1 Отказ от ненужных вещей</vt:lpstr>
      <vt:lpstr>№ 2 Этичное совершение покупок</vt:lpstr>
      <vt:lpstr>Категории «этичности»</vt:lpstr>
      <vt:lpstr>№ 3 Этичное использование ресурсов</vt:lpstr>
      <vt:lpstr>№ 4 Обращение с отходами</vt:lpstr>
      <vt:lpstr>Сегмент рынка этичных потребителей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Разумное потребление. Этичный шоппинг.</dc:title>
  <dc:creator>Морозова Марина</dc:creator>
  <cp:lastModifiedBy>Marina_27</cp:lastModifiedBy>
  <cp:revision>42</cp:revision>
  <dcterms:created xsi:type="dcterms:W3CDTF">2019-05-29T06:36:37Z</dcterms:created>
  <dcterms:modified xsi:type="dcterms:W3CDTF">2019-05-30T11:47:51Z</dcterms:modified>
</cp:coreProperties>
</file>